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x="18288000" cy="10287000"/>
  <p:notesSz cx="6858000" cy="9144000"/>
  <p:embeddedFontLst>
    <p:embeddedFont>
      <p:font typeface="Poppins Bold" charset="1" panose="00000800000000000000"/>
      <p:regular r:id="rId28"/>
    </p:embeddedFont>
    <p:embeddedFont>
      <p:font typeface="Poppins Light" charset="1" panose="00000400000000000000"/>
      <p:regular r:id="rId29"/>
    </p:embeddedFont>
    <p:embeddedFont>
      <p:font typeface="Computer Says No" charset="1" panose="00000400000000000000"/>
      <p:regular r:id="rId30"/>
    </p:embeddedFont>
    <p:embeddedFont>
      <p:font typeface="Canva Sans" charset="1" panose="020B0503030501040103"/>
      <p:regular r:id="rId31"/>
    </p:embeddedFont>
    <p:embeddedFont>
      <p:font typeface="Canva Sans Bold" charset="1" panose="020B0803030501040103"/>
      <p:regular r:id="rId32"/>
    </p:embeddedFont>
    <p:embeddedFont>
      <p:font typeface="Poppins Italics" charset="1" panose="00000500000000000000"/>
      <p:regular r:id="rId33"/>
    </p:embeddedFont>
    <p:embeddedFont>
      <p:font typeface="Poppins Light Italics" charset="1" panose="00000400000000000000"/>
      <p:regular r:id="rId34"/>
    </p:embeddedFont>
    <p:embeddedFont>
      <p:font typeface="Poppins" charset="1" panose="00000500000000000000"/>
      <p:regular r:id="rId35"/>
    </p:embeddedFont>
    <p:embeddedFont>
      <p:font typeface="Computer Says No Italics" charset="1" panose="0000040000000000000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jpe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8.png" Type="http://schemas.openxmlformats.org/officeDocument/2006/relationships/image"/><Relationship Id="rId6" Target="../media/image1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8.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2.png" Type="http://schemas.openxmlformats.org/officeDocument/2006/relationships/image"/><Relationship Id="rId4" Target="../media/image15.png" Type="http://schemas.openxmlformats.org/officeDocument/2006/relationships/image"/><Relationship Id="rId5" Target="../media/image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3.png" Type="http://schemas.openxmlformats.org/officeDocument/2006/relationships/image"/><Relationship Id="rId4" Target="../media/image9.png" Type="http://schemas.openxmlformats.org/officeDocument/2006/relationships/image"/><Relationship Id="rId5" Target="../media/image8.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8.png" Type="http://schemas.openxmlformats.org/officeDocument/2006/relationships/image"/><Relationship Id="rId4"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3916" r="0" b="-86898"/>
            </a:stretch>
          </a:blipFill>
        </p:spPr>
      </p:sp>
      <p:sp>
        <p:nvSpPr>
          <p:cNvPr name="Freeform 3" id="3"/>
          <p:cNvSpPr/>
          <p:nvPr/>
        </p:nvSpPr>
        <p:spPr>
          <a:xfrm flipH="false" flipV="false" rot="0">
            <a:off x="-2576678" y="61722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3268070" y="-2818506"/>
            <a:ext cx="4825046" cy="4219769"/>
          </a:xfrm>
          <a:custGeom>
            <a:avLst/>
            <a:gdLst/>
            <a:ahLst/>
            <a:cxnLst/>
            <a:rect r="r" b="b" t="t" l="l"/>
            <a:pathLst>
              <a:path h="4219769" w="4825046">
                <a:moveTo>
                  <a:pt x="0" y="0"/>
                </a:moveTo>
                <a:lnTo>
                  <a:pt x="4825046" y="0"/>
                </a:lnTo>
                <a:lnTo>
                  <a:pt x="4825046" y="4219769"/>
                </a:lnTo>
                <a:lnTo>
                  <a:pt x="0" y="4219769"/>
                </a:lnTo>
                <a:lnTo>
                  <a:pt x="0" y="0"/>
                </a:lnTo>
                <a:close/>
              </a:path>
            </a:pathLst>
          </a:custGeom>
          <a:blipFill>
            <a:blip r:embed="rId4"/>
            <a:stretch>
              <a:fillRect l="0" t="0" r="0" b="0"/>
            </a:stretch>
          </a:blipFill>
        </p:spPr>
      </p:sp>
      <p:sp>
        <p:nvSpPr>
          <p:cNvPr name="Freeform 5" id="5"/>
          <p:cNvSpPr/>
          <p:nvPr/>
        </p:nvSpPr>
        <p:spPr>
          <a:xfrm flipH="false" flipV="false" rot="0">
            <a:off x="14161481" y="-4114800"/>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6" id="6"/>
          <p:cNvSpPr txBox="true"/>
          <p:nvPr/>
        </p:nvSpPr>
        <p:spPr>
          <a:xfrm rot="0">
            <a:off x="2128618" y="6427233"/>
            <a:ext cx="7103952" cy="879475"/>
          </a:xfrm>
          <a:prstGeom prst="rect">
            <a:avLst/>
          </a:prstGeom>
        </p:spPr>
        <p:txBody>
          <a:bodyPr anchor="t" rtlCol="false" tIns="0" lIns="0" bIns="0" rIns="0">
            <a:spAutoFit/>
          </a:bodyPr>
          <a:lstStyle/>
          <a:p>
            <a:pPr algn="ctr">
              <a:lnSpc>
                <a:spcPts val="3499"/>
              </a:lnSpc>
            </a:pPr>
            <a:r>
              <a:rPr lang="en-US" sz="2499">
                <a:solidFill>
                  <a:srgbClr val="6866E1"/>
                </a:solidFill>
                <a:latin typeface="Poppins Bold"/>
              </a:rPr>
              <a:t>Group 8: </a:t>
            </a:r>
            <a:r>
              <a:rPr lang="en-US" sz="2499">
                <a:solidFill>
                  <a:srgbClr val="6866E1"/>
                </a:solidFill>
                <a:latin typeface="Poppins Light"/>
              </a:rPr>
              <a:t>Gunjan Sharma, Jasmine Gohil,  Jenil Shah, Saachi Dholakia, Sneha Ekka</a:t>
            </a:r>
          </a:p>
        </p:txBody>
      </p:sp>
      <p:sp>
        <p:nvSpPr>
          <p:cNvPr name="Freeform 7" id="7"/>
          <p:cNvSpPr/>
          <p:nvPr/>
        </p:nvSpPr>
        <p:spPr>
          <a:xfrm flipH="false" flipV="false" rot="0">
            <a:off x="-391635" y="1333816"/>
            <a:ext cx="3948234" cy="1724379"/>
          </a:xfrm>
          <a:custGeom>
            <a:avLst/>
            <a:gdLst/>
            <a:ahLst/>
            <a:cxnLst/>
            <a:rect r="r" b="b" t="t" l="l"/>
            <a:pathLst>
              <a:path h="1724379" w="3948234">
                <a:moveTo>
                  <a:pt x="0" y="0"/>
                </a:moveTo>
                <a:lnTo>
                  <a:pt x="3948234" y="0"/>
                </a:lnTo>
                <a:lnTo>
                  <a:pt x="3948234" y="1724379"/>
                </a:lnTo>
                <a:lnTo>
                  <a:pt x="0" y="1724379"/>
                </a:lnTo>
                <a:lnTo>
                  <a:pt x="0" y="0"/>
                </a:lnTo>
                <a:close/>
              </a:path>
            </a:pathLst>
          </a:custGeom>
          <a:blipFill>
            <a:blip r:embed="rId5"/>
            <a:stretch>
              <a:fillRect l="0" t="0" r="0" b="0"/>
            </a:stretch>
          </a:blipFill>
        </p:spPr>
      </p:sp>
      <p:sp>
        <p:nvSpPr>
          <p:cNvPr name="TextBox 8" id="8"/>
          <p:cNvSpPr txBox="true"/>
          <p:nvPr/>
        </p:nvSpPr>
        <p:spPr>
          <a:xfrm rot="0">
            <a:off x="1616931" y="5209938"/>
            <a:ext cx="8127324" cy="1283970"/>
          </a:xfrm>
          <a:prstGeom prst="rect">
            <a:avLst/>
          </a:prstGeom>
        </p:spPr>
        <p:txBody>
          <a:bodyPr anchor="t" rtlCol="false" tIns="0" lIns="0" bIns="0" rIns="0">
            <a:spAutoFit/>
          </a:bodyPr>
          <a:lstStyle/>
          <a:p>
            <a:pPr algn="ctr">
              <a:lnSpc>
                <a:spcPts val="8640"/>
              </a:lnSpc>
            </a:pPr>
            <a:r>
              <a:rPr lang="en-US" sz="12000">
                <a:solidFill>
                  <a:srgbClr val="6866E1"/>
                </a:solidFill>
                <a:latin typeface="Computer Says No"/>
              </a:rPr>
              <a:t>AI IN EDUCATION</a:t>
            </a:r>
          </a:p>
        </p:txBody>
      </p:sp>
      <p:sp>
        <p:nvSpPr>
          <p:cNvPr name="TextBox 9" id="9"/>
          <p:cNvSpPr txBox="true"/>
          <p:nvPr/>
        </p:nvSpPr>
        <p:spPr>
          <a:xfrm rot="0">
            <a:off x="2128618" y="3721636"/>
            <a:ext cx="7103952" cy="1421864"/>
          </a:xfrm>
          <a:prstGeom prst="rect">
            <a:avLst/>
          </a:prstGeom>
        </p:spPr>
        <p:txBody>
          <a:bodyPr anchor="t" rtlCol="false" tIns="0" lIns="0" bIns="0" rIns="0">
            <a:spAutoFit/>
          </a:bodyPr>
          <a:lstStyle/>
          <a:p>
            <a:pPr algn="ctr">
              <a:lnSpc>
                <a:spcPts val="5147"/>
              </a:lnSpc>
            </a:pPr>
            <a:r>
              <a:rPr lang="en-US" sz="7148">
                <a:solidFill>
                  <a:srgbClr val="6866E1"/>
                </a:solidFill>
                <a:latin typeface="Computer Says No"/>
              </a:rPr>
              <a:t>ETHICAL ANALYSIS AND PROJECTIONS OF</a:t>
            </a:r>
          </a:p>
        </p:txBody>
      </p:sp>
      <p:sp>
        <p:nvSpPr>
          <p:cNvPr name="Freeform 10" id="10"/>
          <p:cNvSpPr/>
          <p:nvPr/>
        </p:nvSpPr>
        <p:spPr>
          <a:xfrm flipH="true" flipV="false" rot="0">
            <a:off x="9992168" y="1795880"/>
            <a:ext cx="8078630" cy="11840963"/>
          </a:xfrm>
          <a:custGeom>
            <a:avLst/>
            <a:gdLst/>
            <a:ahLst/>
            <a:cxnLst/>
            <a:rect r="r" b="b" t="t" l="l"/>
            <a:pathLst>
              <a:path h="11840963" w="8078630">
                <a:moveTo>
                  <a:pt x="8078630" y="0"/>
                </a:moveTo>
                <a:lnTo>
                  <a:pt x="0" y="0"/>
                </a:lnTo>
                <a:lnTo>
                  <a:pt x="0" y="11840963"/>
                </a:lnTo>
                <a:lnTo>
                  <a:pt x="8078630" y="11840963"/>
                </a:lnTo>
                <a:lnTo>
                  <a:pt x="8078630" y="0"/>
                </a:lnTo>
                <a:close/>
              </a:path>
            </a:pathLst>
          </a:custGeom>
          <a:blipFill>
            <a:blip r:embed="rId6"/>
            <a:stretch>
              <a:fillRect l="0" t="0" r="0" b="0"/>
            </a:stretch>
          </a:blipFill>
        </p:spPr>
      </p:sp>
      <p:sp>
        <p:nvSpPr>
          <p:cNvPr name="AutoShape 11" id="11"/>
          <p:cNvSpPr/>
          <p:nvPr/>
        </p:nvSpPr>
        <p:spPr>
          <a:xfrm flipV="true">
            <a:off x="1360243" y="6134100"/>
            <a:ext cx="8640700" cy="1905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9144000" y="1699791"/>
            <a:ext cx="8509101" cy="9311388"/>
          </a:xfrm>
          <a:custGeom>
            <a:avLst/>
            <a:gdLst/>
            <a:ahLst/>
            <a:cxnLst/>
            <a:rect r="r" b="b" t="t" l="l"/>
            <a:pathLst>
              <a:path h="9311388" w="8509101">
                <a:moveTo>
                  <a:pt x="0" y="0"/>
                </a:moveTo>
                <a:lnTo>
                  <a:pt x="8509101" y="0"/>
                </a:lnTo>
                <a:lnTo>
                  <a:pt x="8509101" y="9311388"/>
                </a:lnTo>
                <a:lnTo>
                  <a:pt x="0" y="9311388"/>
                </a:lnTo>
                <a:lnTo>
                  <a:pt x="0" y="0"/>
                </a:lnTo>
                <a:close/>
              </a:path>
            </a:pathLst>
          </a:custGeom>
          <a:blipFill>
            <a:blip r:embed="rId2"/>
            <a:stretch>
              <a:fillRect l="0" t="0" r="0" b="0"/>
            </a:stretch>
          </a:blipFill>
        </p:spPr>
      </p:sp>
      <p:sp>
        <p:nvSpPr>
          <p:cNvPr name="Freeform 3" id="3"/>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3"/>
            <a:stretch>
              <a:fillRect l="0" t="0" r="0" b="0"/>
            </a:stretch>
          </a:blipFill>
        </p:spPr>
      </p:sp>
      <p:sp>
        <p:nvSpPr>
          <p:cNvPr name="Freeform 4" id="4"/>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4"/>
            <a:stretch>
              <a:fillRect l="0" t="0" r="0" b="0"/>
            </a:stretch>
          </a:blipFill>
        </p:spPr>
      </p:sp>
      <p:sp>
        <p:nvSpPr>
          <p:cNvPr name="TextBox 5" id="5"/>
          <p:cNvSpPr txBox="true"/>
          <p:nvPr/>
        </p:nvSpPr>
        <p:spPr>
          <a:xfrm rot="0">
            <a:off x="437464" y="3293576"/>
            <a:ext cx="8706536" cy="4577715"/>
          </a:xfrm>
          <a:prstGeom prst="rect">
            <a:avLst/>
          </a:prstGeom>
        </p:spPr>
        <p:txBody>
          <a:bodyPr anchor="t" rtlCol="false" tIns="0" lIns="0" bIns="0" rIns="0">
            <a:spAutoFit/>
          </a:bodyPr>
          <a:lstStyle/>
          <a:p>
            <a:pPr algn="l">
              <a:lnSpc>
                <a:spcPts val="12960"/>
              </a:lnSpc>
            </a:pPr>
            <a:r>
              <a:rPr lang="en-US" sz="18000">
                <a:solidFill>
                  <a:srgbClr val="6866E1"/>
                </a:solidFill>
                <a:latin typeface="Computer Says No"/>
              </a:rPr>
              <a:t>PROJECTIONS</a:t>
            </a:r>
          </a:p>
          <a:p>
            <a:pPr algn="l" marL="0" indent="0" lvl="0">
              <a:lnSpc>
                <a:spcPts val="10800"/>
              </a:lnSpc>
              <a:spcBef>
                <a:spcPct val="0"/>
              </a:spcBef>
            </a:pPr>
            <a:r>
              <a:rPr lang="en-US" sz="15000">
                <a:solidFill>
                  <a:srgbClr val="6866E1"/>
                </a:solidFill>
                <a:latin typeface="Computer Says No"/>
              </a:rPr>
              <a:t>&amp; UNINTENDED CONSEQUENCES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44246" y="0"/>
            <a:ext cx="7937973" cy="9510914"/>
            <a:chOff x="0" y="0"/>
            <a:chExt cx="8585708" cy="10287000"/>
          </a:xfrm>
        </p:grpSpPr>
        <p:sp>
          <p:nvSpPr>
            <p:cNvPr name="Freeform 3" id="3"/>
            <p:cNvSpPr/>
            <p:nvPr/>
          </p:nvSpPr>
          <p:spPr>
            <a:xfrm flipH="false" flipV="false" rot="0">
              <a:off x="0" y="0"/>
              <a:ext cx="8585708" cy="10287000"/>
            </a:xfrm>
            <a:custGeom>
              <a:avLst/>
              <a:gdLst/>
              <a:ahLst/>
              <a:cxnLst/>
              <a:rect r="r" b="b" t="t" l="l"/>
              <a:pathLst>
                <a:path h="10287000" w="8585708">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39749" t="0" r="-39749" b="0"/>
              </a:stretch>
            </a:blipFill>
          </p:spPr>
        </p:sp>
      </p:grpSp>
      <p:sp>
        <p:nvSpPr>
          <p:cNvPr name="Freeform 4" id="4"/>
          <p:cNvSpPr/>
          <p:nvPr/>
        </p:nvSpPr>
        <p:spPr>
          <a:xfrm flipH="false" flipV="false" rot="0">
            <a:off x="10571271" y="-37082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0">
            <a:off x="10723671" y="-35558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6" id="6"/>
          <p:cNvSpPr txBox="true"/>
          <p:nvPr/>
        </p:nvSpPr>
        <p:spPr>
          <a:xfrm rot="0">
            <a:off x="8222735" y="1323975"/>
            <a:ext cx="7505423" cy="1282064"/>
          </a:xfrm>
          <a:prstGeom prst="rect">
            <a:avLst/>
          </a:prstGeom>
        </p:spPr>
        <p:txBody>
          <a:bodyPr anchor="t" rtlCol="false" tIns="0" lIns="0" bIns="0" rIns="0">
            <a:spAutoFit/>
          </a:bodyPr>
          <a:lstStyle/>
          <a:p>
            <a:pPr algn="l" marL="0" indent="0" lvl="0">
              <a:lnSpc>
                <a:spcPts val="4679"/>
              </a:lnSpc>
              <a:spcBef>
                <a:spcPct val="0"/>
              </a:spcBef>
            </a:pPr>
            <a:r>
              <a:rPr lang="en-US" sz="6499">
                <a:solidFill>
                  <a:srgbClr val="6866E1"/>
                </a:solidFill>
                <a:latin typeface="Computer Says No"/>
              </a:rPr>
              <a:t>LIMITATION OF AI IN USING COPYRIGHTED INFORMATION </a:t>
            </a:r>
          </a:p>
        </p:txBody>
      </p:sp>
      <p:sp>
        <p:nvSpPr>
          <p:cNvPr name="TextBox 7" id="7"/>
          <p:cNvSpPr txBox="true"/>
          <p:nvPr/>
        </p:nvSpPr>
        <p:spPr>
          <a:xfrm rot="0">
            <a:off x="8232159" y="3128634"/>
            <a:ext cx="9027141" cy="5708423"/>
          </a:xfrm>
          <a:prstGeom prst="rect">
            <a:avLst/>
          </a:prstGeom>
        </p:spPr>
        <p:txBody>
          <a:bodyPr anchor="t" rtlCol="false" tIns="0" lIns="0" bIns="0" rIns="0">
            <a:spAutoFit/>
          </a:bodyPr>
          <a:lstStyle/>
          <a:p>
            <a:pPr algn="l">
              <a:lnSpc>
                <a:spcPts val="4539"/>
              </a:lnSpc>
            </a:pPr>
            <a:r>
              <a:rPr lang="en-US" sz="2801">
                <a:solidFill>
                  <a:srgbClr val="FFFFFF"/>
                </a:solidFill>
                <a:latin typeface="Poppins Light"/>
              </a:rPr>
              <a:t>Limitations on AI Using Copyrighted Information:</a:t>
            </a:r>
          </a:p>
          <a:p>
            <a:pPr algn="l" marL="604924" indent="-302462" lvl="1">
              <a:lnSpc>
                <a:spcPts val="4539"/>
              </a:lnSpc>
              <a:buFont typeface="Arial"/>
              <a:buChar char="•"/>
            </a:pPr>
            <a:r>
              <a:rPr lang="en-US" sz="2801">
                <a:solidFill>
                  <a:srgbClr val="FFFFFF"/>
                </a:solidFill>
                <a:latin typeface="Poppins Light"/>
              </a:rPr>
              <a:t>Restricted Access to High Quality Content </a:t>
            </a:r>
          </a:p>
          <a:p>
            <a:pPr algn="l" marL="604924" indent="-302462" lvl="1">
              <a:lnSpc>
                <a:spcPts val="4539"/>
              </a:lnSpc>
              <a:buFont typeface="Arial"/>
              <a:buChar char="•"/>
            </a:pPr>
            <a:r>
              <a:rPr lang="en-US" sz="2801">
                <a:solidFill>
                  <a:srgbClr val="FFFFFF"/>
                </a:solidFill>
                <a:latin typeface="Poppins Light"/>
              </a:rPr>
              <a:t>Development and Training Challenges </a:t>
            </a:r>
          </a:p>
          <a:p>
            <a:pPr algn="l" marL="604924" indent="-302462" lvl="1">
              <a:lnSpc>
                <a:spcPts val="4539"/>
              </a:lnSpc>
              <a:buFont typeface="Arial"/>
              <a:buChar char="•"/>
            </a:pPr>
            <a:r>
              <a:rPr lang="en-US" sz="2801">
                <a:solidFill>
                  <a:srgbClr val="FFFFFF"/>
                </a:solidFill>
                <a:latin typeface="Poppins Light"/>
              </a:rPr>
              <a:t>Legal and compliance costs</a:t>
            </a:r>
          </a:p>
          <a:p>
            <a:pPr algn="l" marL="604924" indent="-302462" lvl="1">
              <a:lnSpc>
                <a:spcPts val="4539"/>
              </a:lnSpc>
              <a:buFont typeface="Arial"/>
              <a:buChar char="•"/>
            </a:pPr>
            <a:r>
              <a:rPr lang="en-US" sz="2801">
                <a:solidFill>
                  <a:srgbClr val="FFFFFF"/>
                </a:solidFill>
                <a:latin typeface="Poppins Light"/>
              </a:rPr>
              <a:t>Stifled Innovation</a:t>
            </a:r>
          </a:p>
          <a:p>
            <a:pPr algn="l">
              <a:lnSpc>
                <a:spcPts val="4539"/>
              </a:lnSpc>
            </a:pPr>
            <a:r>
              <a:rPr lang="en-US" sz="2801">
                <a:solidFill>
                  <a:srgbClr val="FFFFFF"/>
                </a:solidFill>
                <a:latin typeface="Poppins Light"/>
              </a:rPr>
              <a:t> </a:t>
            </a:r>
          </a:p>
          <a:p>
            <a:pPr algn="l">
              <a:lnSpc>
                <a:spcPts val="4539"/>
              </a:lnSpc>
            </a:pPr>
            <a:r>
              <a:rPr lang="en-US" sz="2801">
                <a:solidFill>
                  <a:srgbClr val="FFFFFF"/>
                </a:solidFill>
                <a:latin typeface="Poppins Light"/>
              </a:rPr>
              <a:t>Benefits When AI Can Use Copyrighted Information:</a:t>
            </a:r>
          </a:p>
          <a:p>
            <a:pPr algn="l" marL="604924" indent="-302462" lvl="1">
              <a:lnSpc>
                <a:spcPts val="4539"/>
              </a:lnSpc>
              <a:buFont typeface="Arial"/>
              <a:buChar char="•"/>
            </a:pPr>
            <a:r>
              <a:rPr lang="en-US" sz="2801">
                <a:solidFill>
                  <a:srgbClr val="FFFFFF"/>
                </a:solidFill>
                <a:latin typeface="Poppins Light"/>
              </a:rPr>
              <a:t>Enhanced Content Quality </a:t>
            </a:r>
          </a:p>
          <a:p>
            <a:pPr algn="l" marL="604924" indent="-302462" lvl="1">
              <a:lnSpc>
                <a:spcPts val="4539"/>
              </a:lnSpc>
              <a:buFont typeface="Arial"/>
              <a:buChar char="•"/>
            </a:pPr>
            <a:r>
              <a:rPr lang="en-US" sz="2801">
                <a:solidFill>
                  <a:srgbClr val="FFFFFF"/>
                </a:solidFill>
                <a:latin typeface="Poppins Light"/>
              </a:rPr>
              <a:t>Advanced AI Training</a:t>
            </a:r>
          </a:p>
          <a:p>
            <a:pPr algn="l">
              <a:lnSpc>
                <a:spcPts val="4539"/>
              </a:lnSpc>
            </a:pPr>
          </a:p>
        </p:txBody>
      </p:sp>
      <p:sp>
        <p:nvSpPr>
          <p:cNvPr name="Freeform 8" id="8"/>
          <p:cNvSpPr/>
          <p:nvPr/>
        </p:nvSpPr>
        <p:spPr>
          <a:xfrm flipH="true" flipV="false" rot="0">
            <a:off x="14548536" y="7642525"/>
            <a:ext cx="4224398" cy="3231550"/>
          </a:xfrm>
          <a:custGeom>
            <a:avLst/>
            <a:gdLst/>
            <a:ahLst/>
            <a:cxnLst/>
            <a:rect r="r" b="b" t="t" l="l"/>
            <a:pathLst>
              <a:path h="3231550" w="4224398">
                <a:moveTo>
                  <a:pt x="4224398" y="0"/>
                </a:moveTo>
                <a:lnTo>
                  <a:pt x="0" y="0"/>
                </a:lnTo>
                <a:lnTo>
                  <a:pt x="0" y="3231550"/>
                </a:lnTo>
                <a:lnTo>
                  <a:pt x="4224398" y="3231550"/>
                </a:lnTo>
                <a:lnTo>
                  <a:pt x="4224398" y="0"/>
                </a:lnTo>
                <a:close/>
              </a:path>
            </a:pathLst>
          </a:custGeom>
          <a:blipFill>
            <a:blip r:embed="rId4"/>
            <a:stretch>
              <a:fillRect l="0" t="0" r="0" b="0"/>
            </a:stretch>
          </a:blipFill>
        </p:spPr>
      </p:sp>
      <p:sp>
        <p:nvSpPr>
          <p:cNvPr name="Freeform 9" id="9"/>
          <p:cNvSpPr/>
          <p:nvPr/>
        </p:nvSpPr>
        <p:spPr>
          <a:xfrm flipH="false" flipV="false" rot="1825457">
            <a:off x="-1911821" y="9152427"/>
            <a:ext cx="9971383" cy="4202938"/>
          </a:xfrm>
          <a:custGeom>
            <a:avLst/>
            <a:gdLst/>
            <a:ahLst/>
            <a:cxnLst/>
            <a:rect r="r" b="b" t="t" l="l"/>
            <a:pathLst>
              <a:path h="4202938" w="9971383">
                <a:moveTo>
                  <a:pt x="0" y="0"/>
                </a:moveTo>
                <a:lnTo>
                  <a:pt x="9971384" y="0"/>
                </a:lnTo>
                <a:lnTo>
                  <a:pt x="9971384" y="4202938"/>
                </a:lnTo>
                <a:lnTo>
                  <a:pt x="0" y="4202938"/>
                </a:lnTo>
                <a:lnTo>
                  <a:pt x="0" y="0"/>
                </a:lnTo>
                <a:close/>
              </a:path>
            </a:pathLst>
          </a:custGeom>
          <a:blipFill>
            <a:blip r:embed="rId5"/>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0" y="-81668"/>
            <a:ext cx="7937973" cy="9510914"/>
            <a:chOff x="0" y="0"/>
            <a:chExt cx="8585708" cy="10287000"/>
          </a:xfrm>
        </p:grpSpPr>
        <p:sp>
          <p:nvSpPr>
            <p:cNvPr name="Freeform 3" id="3"/>
            <p:cNvSpPr/>
            <p:nvPr/>
          </p:nvSpPr>
          <p:spPr>
            <a:xfrm flipH="false" flipV="false" rot="0">
              <a:off x="0" y="0"/>
              <a:ext cx="8585708" cy="10287000"/>
            </a:xfrm>
            <a:custGeom>
              <a:avLst/>
              <a:gdLst/>
              <a:ahLst/>
              <a:cxnLst/>
              <a:rect r="r" b="b" t="t" l="l"/>
              <a:pathLst>
                <a:path h="10287000" w="8585708">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39749" t="0" r="-39749" b="0"/>
              </a:stretch>
            </a:blipFill>
          </p:spPr>
        </p:sp>
      </p:grpSp>
      <p:sp>
        <p:nvSpPr>
          <p:cNvPr name="Freeform 4" id="4"/>
          <p:cNvSpPr/>
          <p:nvPr/>
        </p:nvSpPr>
        <p:spPr>
          <a:xfrm flipH="false" flipV="false" rot="0">
            <a:off x="10571271" y="-37082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0">
            <a:off x="10723671" y="-35558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6" id="6"/>
          <p:cNvSpPr txBox="true"/>
          <p:nvPr/>
        </p:nvSpPr>
        <p:spPr>
          <a:xfrm rot="0">
            <a:off x="8017683" y="1148834"/>
            <a:ext cx="8652476" cy="775714"/>
          </a:xfrm>
          <a:prstGeom prst="rect">
            <a:avLst/>
          </a:prstGeom>
        </p:spPr>
        <p:txBody>
          <a:bodyPr anchor="t" rtlCol="false" tIns="0" lIns="0" bIns="0" rIns="0">
            <a:spAutoFit/>
          </a:bodyPr>
          <a:lstStyle/>
          <a:p>
            <a:pPr algn="l" marL="0" indent="0" lvl="0">
              <a:lnSpc>
                <a:spcPts val="5111"/>
              </a:lnSpc>
              <a:spcBef>
                <a:spcPct val="0"/>
              </a:spcBef>
            </a:pPr>
            <a:r>
              <a:rPr lang="en-US" sz="7099">
                <a:solidFill>
                  <a:srgbClr val="6866E1"/>
                </a:solidFill>
                <a:latin typeface="Computer Says No"/>
              </a:rPr>
              <a:t>RECENT ARTICLE</a:t>
            </a:r>
          </a:p>
        </p:txBody>
      </p:sp>
      <p:sp>
        <p:nvSpPr>
          <p:cNvPr name="TextBox 7" id="7"/>
          <p:cNvSpPr txBox="true"/>
          <p:nvPr/>
        </p:nvSpPr>
        <p:spPr>
          <a:xfrm rot="0">
            <a:off x="8017683" y="1800723"/>
            <a:ext cx="8888962" cy="2652041"/>
          </a:xfrm>
          <a:prstGeom prst="rect">
            <a:avLst/>
          </a:prstGeom>
        </p:spPr>
        <p:txBody>
          <a:bodyPr anchor="t" rtlCol="false" tIns="0" lIns="0" bIns="0" rIns="0">
            <a:spAutoFit/>
          </a:bodyPr>
          <a:lstStyle/>
          <a:p>
            <a:pPr algn="l">
              <a:lnSpc>
                <a:spcPts val="4215"/>
              </a:lnSpc>
            </a:pPr>
            <a:r>
              <a:rPr lang="en-US" sz="2601">
                <a:solidFill>
                  <a:srgbClr val="FFFFFF"/>
                </a:solidFill>
                <a:latin typeface="Poppins Light"/>
              </a:rPr>
              <a:t>According to a recent article in The Economic Times, Indian publishers are seeking stricter rules for copyright protection against generative AI models (The Economic Times, 2024)</a:t>
            </a:r>
          </a:p>
          <a:p>
            <a:pPr algn="l">
              <a:lnSpc>
                <a:spcPts val="4215"/>
              </a:lnSpc>
            </a:pPr>
          </a:p>
        </p:txBody>
      </p:sp>
      <p:sp>
        <p:nvSpPr>
          <p:cNvPr name="Freeform 8" id="8"/>
          <p:cNvSpPr/>
          <p:nvPr/>
        </p:nvSpPr>
        <p:spPr>
          <a:xfrm flipH="true" flipV="false" rot="0">
            <a:off x="14548536" y="7642525"/>
            <a:ext cx="4224398" cy="3231550"/>
          </a:xfrm>
          <a:custGeom>
            <a:avLst/>
            <a:gdLst/>
            <a:ahLst/>
            <a:cxnLst/>
            <a:rect r="r" b="b" t="t" l="l"/>
            <a:pathLst>
              <a:path h="3231550" w="4224398">
                <a:moveTo>
                  <a:pt x="4224398" y="0"/>
                </a:moveTo>
                <a:lnTo>
                  <a:pt x="0" y="0"/>
                </a:lnTo>
                <a:lnTo>
                  <a:pt x="0" y="3231550"/>
                </a:lnTo>
                <a:lnTo>
                  <a:pt x="4224398" y="3231550"/>
                </a:lnTo>
                <a:lnTo>
                  <a:pt x="4224398" y="0"/>
                </a:lnTo>
                <a:close/>
              </a:path>
            </a:pathLst>
          </a:custGeom>
          <a:blipFill>
            <a:blip r:embed="rId4"/>
            <a:stretch>
              <a:fillRect l="0" t="0" r="0" b="0"/>
            </a:stretch>
          </a:blipFill>
        </p:spPr>
      </p:sp>
      <p:sp>
        <p:nvSpPr>
          <p:cNvPr name="Freeform 9" id="9"/>
          <p:cNvSpPr/>
          <p:nvPr/>
        </p:nvSpPr>
        <p:spPr>
          <a:xfrm flipH="false" flipV="false" rot="1825457">
            <a:off x="-1911821" y="9152427"/>
            <a:ext cx="9971383" cy="4202938"/>
          </a:xfrm>
          <a:custGeom>
            <a:avLst/>
            <a:gdLst/>
            <a:ahLst/>
            <a:cxnLst/>
            <a:rect r="r" b="b" t="t" l="l"/>
            <a:pathLst>
              <a:path h="4202938" w="9971383">
                <a:moveTo>
                  <a:pt x="0" y="0"/>
                </a:moveTo>
                <a:lnTo>
                  <a:pt x="9971384" y="0"/>
                </a:lnTo>
                <a:lnTo>
                  <a:pt x="9971384" y="4202938"/>
                </a:lnTo>
                <a:lnTo>
                  <a:pt x="0" y="4202938"/>
                </a:lnTo>
                <a:lnTo>
                  <a:pt x="0" y="0"/>
                </a:lnTo>
                <a:close/>
              </a:path>
            </a:pathLst>
          </a:custGeom>
          <a:blipFill>
            <a:blip r:embed="rId5"/>
            <a:stretch>
              <a:fillRect l="0" t="0" r="0" b="0"/>
            </a:stretch>
          </a:blipFill>
        </p:spPr>
      </p:sp>
      <p:sp>
        <p:nvSpPr>
          <p:cNvPr name="Freeform 10" id="10"/>
          <p:cNvSpPr/>
          <p:nvPr/>
        </p:nvSpPr>
        <p:spPr>
          <a:xfrm flipH="false" flipV="false" rot="0">
            <a:off x="8017683" y="4193137"/>
            <a:ext cx="9107172" cy="5065163"/>
          </a:xfrm>
          <a:custGeom>
            <a:avLst/>
            <a:gdLst/>
            <a:ahLst/>
            <a:cxnLst/>
            <a:rect r="r" b="b" t="t" l="l"/>
            <a:pathLst>
              <a:path h="5065163" w="9107172">
                <a:moveTo>
                  <a:pt x="0" y="0"/>
                </a:moveTo>
                <a:lnTo>
                  <a:pt x="9107172" y="0"/>
                </a:lnTo>
                <a:lnTo>
                  <a:pt x="9107172" y="5065163"/>
                </a:lnTo>
                <a:lnTo>
                  <a:pt x="0" y="5065163"/>
                </a:lnTo>
                <a:lnTo>
                  <a:pt x="0" y="0"/>
                </a:lnTo>
                <a:close/>
              </a:path>
            </a:pathLst>
          </a:custGeom>
          <a:blipFill>
            <a:blip r:embed="rId6"/>
            <a:stretch>
              <a:fillRect l="-20018" t="0" r="-20713"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44246" y="0"/>
            <a:ext cx="7937973" cy="9510914"/>
            <a:chOff x="0" y="0"/>
            <a:chExt cx="8585708" cy="10287000"/>
          </a:xfrm>
        </p:grpSpPr>
        <p:sp>
          <p:nvSpPr>
            <p:cNvPr name="Freeform 3" id="3"/>
            <p:cNvSpPr/>
            <p:nvPr/>
          </p:nvSpPr>
          <p:spPr>
            <a:xfrm flipH="false" flipV="false" rot="0">
              <a:off x="0" y="0"/>
              <a:ext cx="8585708" cy="10287000"/>
            </a:xfrm>
            <a:custGeom>
              <a:avLst/>
              <a:gdLst/>
              <a:ahLst/>
              <a:cxnLst/>
              <a:rect r="r" b="b" t="t" l="l"/>
              <a:pathLst>
                <a:path h="10287000" w="8585708">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39749" t="0" r="-39749" b="0"/>
              </a:stretch>
            </a:blipFill>
          </p:spPr>
        </p:sp>
      </p:grpSp>
      <p:sp>
        <p:nvSpPr>
          <p:cNvPr name="Freeform 4" id="4"/>
          <p:cNvSpPr/>
          <p:nvPr/>
        </p:nvSpPr>
        <p:spPr>
          <a:xfrm flipH="false" flipV="false" rot="0">
            <a:off x="10571271" y="-37082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0">
            <a:off x="10723671" y="-35558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6" id="6"/>
          <p:cNvSpPr txBox="true"/>
          <p:nvPr/>
        </p:nvSpPr>
        <p:spPr>
          <a:xfrm rot="0">
            <a:off x="7893728" y="1835377"/>
            <a:ext cx="9625706" cy="7422923"/>
          </a:xfrm>
          <a:prstGeom prst="rect">
            <a:avLst/>
          </a:prstGeom>
        </p:spPr>
        <p:txBody>
          <a:bodyPr anchor="t" rtlCol="false" tIns="0" lIns="0" bIns="0" rIns="0">
            <a:spAutoFit/>
          </a:bodyPr>
          <a:lstStyle/>
          <a:p>
            <a:pPr algn="l">
              <a:lnSpc>
                <a:spcPts val="4539"/>
              </a:lnSpc>
            </a:pPr>
            <a:r>
              <a:rPr lang="en-US" sz="2801">
                <a:solidFill>
                  <a:srgbClr val="FFFFFF"/>
                </a:solidFill>
                <a:latin typeface="Poppins Light"/>
              </a:rPr>
              <a:t>Issues</a:t>
            </a:r>
          </a:p>
          <a:p>
            <a:pPr algn="l" marL="604924" indent="-302462" lvl="1">
              <a:lnSpc>
                <a:spcPts val="4539"/>
              </a:lnSpc>
              <a:buFont typeface="Arial"/>
              <a:buChar char="•"/>
            </a:pPr>
            <a:r>
              <a:rPr lang="en-US" sz="2801">
                <a:solidFill>
                  <a:srgbClr val="FFFFFF"/>
                </a:solidFill>
                <a:latin typeface="Poppins Light"/>
              </a:rPr>
              <a:t>Economic Disparities </a:t>
            </a:r>
          </a:p>
          <a:p>
            <a:pPr algn="l" marL="604924" indent="-302462" lvl="1">
              <a:lnSpc>
                <a:spcPts val="4539"/>
              </a:lnSpc>
              <a:buFont typeface="Arial"/>
              <a:buChar char="•"/>
            </a:pPr>
            <a:r>
              <a:rPr lang="en-US" sz="2801">
                <a:solidFill>
                  <a:srgbClr val="FFFFFF"/>
                </a:solidFill>
                <a:latin typeface="Poppins Light"/>
              </a:rPr>
              <a:t>Technological Infrastructure </a:t>
            </a:r>
          </a:p>
          <a:p>
            <a:pPr algn="l" marL="604924" indent="-302462" lvl="1">
              <a:lnSpc>
                <a:spcPts val="4539"/>
              </a:lnSpc>
              <a:buFont typeface="Arial"/>
              <a:buChar char="•"/>
            </a:pPr>
            <a:r>
              <a:rPr lang="en-US" sz="2801">
                <a:solidFill>
                  <a:srgbClr val="FFFFFF"/>
                </a:solidFill>
                <a:latin typeface="Poppins Light"/>
              </a:rPr>
              <a:t>Teacher Training and Support </a:t>
            </a:r>
          </a:p>
          <a:p>
            <a:pPr algn="l">
              <a:lnSpc>
                <a:spcPts val="4539"/>
              </a:lnSpc>
            </a:pPr>
          </a:p>
          <a:p>
            <a:pPr algn="l">
              <a:lnSpc>
                <a:spcPts val="4539"/>
              </a:lnSpc>
            </a:pPr>
            <a:r>
              <a:rPr lang="en-US" sz="2801">
                <a:solidFill>
                  <a:srgbClr val="FFFFFF"/>
                </a:solidFill>
                <a:latin typeface="Poppins Light"/>
              </a:rPr>
              <a:t>Strategies for Equitable Access </a:t>
            </a:r>
          </a:p>
          <a:p>
            <a:pPr algn="l" marL="604924" indent="-302462" lvl="1">
              <a:lnSpc>
                <a:spcPts val="4539"/>
              </a:lnSpc>
              <a:buFont typeface="Arial"/>
              <a:buChar char="•"/>
            </a:pPr>
            <a:r>
              <a:rPr lang="en-US" sz="2801">
                <a:solidFill>
                  <a:srgbClr val="FFFFFF"/>
                </a:solidFill>
                <a:latin typeface="Poppins Light"/>
              </a:rPr>
              <a:t>Public - Private Partnerships </a:t>
            </a:r>
          </a:p>
          <a:p>
            <a:pPr algn="l" marL="604924" indent="-302462" lvl="1">
              <a:lnSpc>
                <a:spcPts val="4539"/>
              </a:lnSpc>
              <a:buFont typeface="Arial"/>
              <a:buChar char="•"/>
            </a:pPr>
            <a:r>
              <a:rPr lang="en-US" sz="2801">
                <a:solidFill>
                  <a:srgbClr val="FFFFFF"/>
                </a:solidFill>
                <a:latin typeface="Poppins Light"/>
              </a:rPr>
              <a:t>Community and Non-Profit Initiatives</a:t>
            </a:r>
          </a:p>
          <a:p>
            <a:pPr algn="l">
              <a:lnSpc>
                <a:spcPts val="4539"/>
              </a:lnSpc>
            </a:pPr>
            <a:r>
              <a:rPr lang="en-US" sz="2801">
                <a:solidFill>
                  <a:srgbClr val="FFFFFF"/>
                </a:solidFill>
                <a:latin typeface="Poppins Light"/>
              </a:rPr>
              <a:t> </a:t>
            </a:r>
          </a:p>
          <a:p>
            <a:pPr algn="l">
              <a:lnSpc>
                <a:spcPts val="4539"/>
              </a:lnSpc>
            </a:pPr>
            <a:r>
              <a:rPr lang="en-US" sz="2801">
                <a:solidFill>
                  <a:srgbClr val="FFFFFF"/>
                </a:solidFill>
                <a:latin typeface="Poppins Light"/>
              </a:rPr>
              <a:t>Implications if not implemented </a:t>
            </a:r>
          </a:p>
          <a:p>
            <a:pPr algn="l" marL="604924" indent="-302462" lvl="1">
              <a:lnSpc>
                <a:spcPts val="4539"/>
              </a:lnSpc>
              <a:buFont typeface="Arial"/>
              <a:buChar char="•"/>
            </a:pPr>
            <a:r>
              <a:rPr lang="en-US" sz="2801">
                <a:solidFill>
                  <a:srgbClr val="FFFFFF"/>
                </a:solidFill>
                <a:latin typeface="Poppins Light"/>
              </a:rPr>
              <a:t>Widening Educational Disparities</a:t>
            </a:r>
          </a:p>
          <a:p>
            <a:pPr algn="l" marL="604924" indent="-302462" lvl="1">
              <a:lnSpc>
                <a:spcPts val="4539"/>
              </a:lnSpc>
              <a:buFont typeface="Arial"/>
              <a:buChar char="•"/>
            </a:pPr>
            <a:r>
              <a:rPr lang="en-US" sz="2801">
                <a:solidFill>
                  <a:srgbClr val="FFFFFF"/>
                </a:solidFill>
                <a:latin typeface="Poppins Light"/>
              </a:rPr>
              <a:t>Socio-Economic Impact</a:t>
            </a:r>
          </a:p>
          <a:p>
            <a:pPr algn="l" marL="604924" indent="-302462" lvl="1">
              <a:lnSpc>
                <a:spcPts val="4539"/>
              </a:lnSpc>
              <a:buFont typeface="Arial"/>
              <a:buChar char="•"/>
            </a:pPr>
            <a:r>
              <a:rPr lang="en-US" sz="2801">
                <a:solidFill>
                  <a:srgbClr val="FFFFFF"/>
                </a:solidFill>
                <a:latin typeface="Poppins Light"/>
              </a:rPr>
              <a:t>Reduced Social Mobility</a:t>
            </a:r>
          </a:p>
        </p:txBody>
      </p:sp>
      <p:sp>
        <p:nvSpPr>
          <p:cNvPr name="Freeform 7" id="7"/>
          <p:cNvSpPr/>
          <p:nvPr/>
        </p:nvSpPr>
        <p:spPr>
          <a:xfrm flipH="true" flipV="false" rot="0">
            <a:off x="14548536" y="7642525"/>
            <a:ext cx="4224398" cy="3231550"/>
          </a:xfrm>
          <a:custGeom>
            <a:avLst/>
            <a:gdLst/>
            <a:ahLst/>
            <a:cxnLst/>
            <a:rect r="r" b="b" t="t" l="l"/>
            <a:pathLst>
              <a:path h="3231550" w="4224398">
                <a:moveTo>
                  <a:pt x="4224398" y="0"/>
                </a:moveTo>
                <a:lnTo>
                  <a:pt x="0" y="0"/>
                </a:lnTo>
                <a:lnTo>
                  <a:pt x="0" y="3231550"/>
                </a:lnTo>
                <a:lnTo>
                  <a:pt x="4224398" y="3231550"/>
                </a:lnTo>
                <a:lnTo>
                  <a:pt x="4224398" y="0"/>
                </a:lnTo>
                <a:close/>
              </a:path>
            </a:pathLst>
          </a:custGeom>
          <a:blipFill>
            <a:blip r:embed="rId4"/>
            <a:stretch>
              <a:fillRect l="0" t="0" r="0" b="0"/>
            </a:stretch>
          </a:blipFill>
        </p:spPr>
      </p:sp>
      <p:sp>
        <p:nvSpPr>
          <p:cNvPr name="Freeform 8" id="8"/>
          <p:cNvSpPr/>
          <p:nvPr/>
        </p:nvSpPr>
        <p:spPr>
          <a:xfrm flipH="false" flipV="false" rot="1825457">
            <a:off x="-1911821" y="9152427"/>
            <a:ext cx="9971383" cy="4202938"/>
          </a:xfrm>
          <a:custGeom>
            <a:avLst/>
            <a:gdLst/>
            <a:ahLst/>
            <a:cxnLst/>
            <a:rect r="r" b="b" t="t" l="l"/>
            <a:pathLst>
              <a:path h="4202938" w="9971383">
                <a:moveTo>
                  <a:pt x="0" y="0"/>
                </a:moveTo>
                <a:lnTo>
                  <a:pt x="9971384" y="0"/>
                </a:lnTo>
                <a:lnTo>
                  <a:pt x="9971384" y="4202938"/>
                </a:lnTo>
                <a:lnTo>
                  <a:pt x="0" y="4202938"/>
                </a:lnTo>
                <a:lnTo>
                  <a:pt x="0" y="0"/>
                </a:lnTo>
                <a:close/>
              </a:path>
            </a:pathLst>
          </a:custGeom>
          <a:blipFill>
            <a:blip r:embed="rId5"/>
            <a:stretch>
              <a:fillRect l="0" t="0" r="0" b="0"/>
            </a:stretch>
          </a:blipFill>
        </p:spPr>
      </p:sp>
      <p:sp>
        <p:nvSpPr>
          <p:cNvPr name="TextBox 9" id="9"/>
          <p:cNvSpPr txBox="true"/>
          <p:nvPr/>
        </p:nvSpPr>
        <p:spPr>
          <a:xfrm rot="0">
            <a:off x="7893728" y="854264"/>
            <a:ext cx="10065265" cy="691514"/>
          </a:xfrm>
          <a:prstGeom prst="rect">
            <a:avLst/>
          </a:prstGeom>
        </p:spPr>
        <p:txBody>
          <a:bodyPr anchor="t" rtlCol="false" tIns="0" lIns="0" bIns="0" rIns="0">
            <a:spAutoFit/>
          </a:bodyPr>
          <a:lstStyle/>
          <a:p>
            <a:pPr algn="l" marL="0" indent="0" lvl="0">
              <a:lnSpc>
                <a:spcPts val="4679"/>
              </a:lnSpc>
              <a:spcBef>
                <a:spcPct val="0"/>
              </a:spcBef>
            </a:pPr>
            <a:r>
              <a:rPr lang="en-US" sz="6499">
                <a:solidFill>
                  <a:srgbClr val="6866E1"/>
                </a:solidFill>
                <a:latin typeface="Computer Says No"/>
              </a:rPr>
              <a:t>DANGER OF ENLARGING THE EDUCATIONAL GAP</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0" y="0"/>
            <a:ext cx="7937973" cy="9510914"/>
            <a:chOff x="0" y="0"/>
            <a:chExt cx="8585708" cy="10287000"/>
          </a:xfrm>
        </p:grpSpPr>
        <p:sp>
          <p:nvSpPr>
            <p:cNvPr name="Freeform 3" id="3"/>
            <p:cNvSpPr/>
            <p:nvPr/>
          </p:nvSpPr>
          <p:spPr>
            <a:xfrm flipH="false" flipV="false" rot="0">
              <a:off x="0" y="0"/>
              <a:ext cx="8585708" cy="10287000"/>
            </a:xfrm>
            <a:custGeom>
              <a:avLst/>
              <a:gdLst/>
              <a:ahLst/>
              <a:cxnLst/>
              <a:rect r="r" b="b" t="t" l="l"/>
              <a:pathLst>
                <a:path h="10287000" w="8585708">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39749" t="0" r="-39749" b="0"/>
              </a:stretch>
            </a:blipFill>
          </p:spPr>
        </p:sp>
      </p:grpSp>
      <p:sp>
        <p:nvSpPr>
          <p:cNvPr name="Freeform 4" id="4"/>
          <p:cNvSpPr/>
          <p:nvPr/>
        </p:nvSpPr>
        <p:spPr>
          <a:xfrm flipH="false" flipV="false" rot="0">
            <a:off x="10571271" y="-37082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0">
            <a:off x="10723671" y="-35558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6" id="6"/>
          <p:cNvSpPr txBox="true"/>
          <p:nvPr/>
        </p:nvSpPr>
        <p:spPr>
          <a:xfrm rot="0">
            <a:off x="8047454" y="663764"/>
            <a:ext cx="8652476" cy="1194435"/>
          </a:xfrm>
          <a:prstGeom prst="rect">
            <a:avLst/>
          </a:prstGeom>
        </p:spPr>
        <p:txBody>
          <a:bodyPr anchor="t" rtlCol="false" tIns="0" lIns="0" bIns="0" rIns="0">
            <a:spAutoFit/>
          </a:bodyPr>
          <a:lstStyle/>
          <a:p>
            <a:pPr algn="l" marL="0" indent="0" lvl="0">
              <a:lnSpc>
                <a:spcPts val="4320"/>
              </a:lnSpc>
              <a:spcBef>
                <a:spcPct val="0"/>
              </a:spcBef>
            </a:pPr>
            <a:r>
              <a:rPr lang="en-US" sz="6000">
                <a:solidFill>
                  <a:srgbClr val="6866E1"/>
                </a:solidFill>
                <a:latin typeface="Computer Says No"/>
              </a:rPr>
              <a:t>LACK OF HUMAN INTERVENTION COULD AFFECT STUDENTS’ LEARNING CURVE</a:t>
            </a:r>
          </a:p>
        </p:txBody>
      </p:sp>
      <p:sp>
        <p:nvSpPr>
          <p:cNvPr name="Freeform 7" id="7"/>
          <p:cNvSpPr/>
          <p:nvPr/>
        </p:nvSpPr>
        <p:spPr>
          <a:xfrm flipH="true" flipV="false" rot="0">
            <a:off x="15728157" y="8671225"/>
            <a:ext cx="4224398" cy="3231550"/>
          </a:xfrm>
          <a:custGeom>
            <a:avLst/>
            <a:gdLst/>
            <a:ahLst/>
            <a:cxnLst/>
            <a:rect r="r" b="b" t="t" l="l"/>
            <a:pathLst>
              <a:path h="3231550" w="4224398">
                <a:moveTo>
                  <a:pt x="4224398" y="0"/>
                </a:moveTo>
                <a:lnTo>
                  <a:pt x="0" y="0"/>
                </a:lnTo>
                <a:lnTo>
                  <a:pt x="0" y="3231550"/>
                </a:lnTo>
                <a:lnTo>
                  <a:pt x="4224398" y="3231550"/>
                </a:lnTo>
                <a:lnTo>
                  <a:pt x="4224398" y="0"/>
                </a:lnTo>
                <a:close/>
              </a:path>
            </a:pathLst>
          </a:custGeom>
          <a:blipFill>
            <a:blip r:embed="rId4"/>
            <a:stretch>
              <a:fillRect l="0" t="0" r="0" b="0"/>
            </a:stretch>
          </a:blipFill>
        </p:spPr>
      </p:sp>
      <p:sp>
        <p:nvSpPr>
          <p:cNvPr name="Freeform 8" id="8"/>
          <p:cNvSpPr/>
          <p:nvPr/>
        </p:nvSpPr>
        <p:spPr>
          <a:xfrm flipH="false" flipV="false" rot="1825457">
            <a:off x="-1911821" y="9152427"/>
            <a:ext cx="9971383" cy="4202938"/>
          </a:xfrm>
          <a:custGeom>
            <a:avLst/>
            <a:gdLst/>
            <a:ahLst/>
            <a:cxnLst/>
            <a:rect r="r" b="b" t="t" l="l"/>
            <a:pathLst>
              <a:path h="4202938" w="9971383">
                <a:moveTo>
                  <a:pt x="0" y="0"/>
                </a:moveTo>
                <a:lnTo>
                  <a:pt x="9971384" y="0"/>
                </a:lnTo>
                <a:lnTo>
                  <a:pt x="9971384" y="4202938"/>
                </a:lnTo>
                <a:lnTo>
                  <a:pt x="0" y="4202938"/>
                </a:lnTo>
                <a:lnTo>
                  <a:pt x="0" y="0"/>
                </a:lnTo>
                <a:close/>
              </a:path>
            </a:pathLst>
          </a:custGeom>
          <a:blipFill>
            <a:blip r:embed="rId5"/>
            <a:stretch>
              <a:fillRect l="0" t="0" r="0" b="0"/>
            </a:stretch>
          </a:blipFill>
        </p:spPr>
      </p:sp>
      <p:sp>
        <p:nvSpPr>
          <p:cNvPr name="TextBox 9" id="9"/>
          <p:cNvSpPr txBox="true"/>
          <p:nvPr/>
        </p:nvSpPr>
        <p:spPr>
          <a:xfrm rot="0">
            <a:off x="7937973" y="1835377"/>
            <a:ext cx="9211846" cy="7422923"/>
          </a:xfrm>
          <a:prstGeom prst="rect">
            <a:avLst/>
          </a:prstGeom>
        </p:spPr>
        <p:txBody>
          <a:bodyPr anchor="t" rtlCol="false" tIns="0" lIns="0" bIns="0" rIns="0">
            <a:spAutoFit/>
          </a:bodyPr>
          <a:lstStyle/>
          <a:p>
            <a:pPr algn="l">
              <a:lnSpc>
                <a:spcPts val="4539"/>
              </a:lnSpc>
            </a:pPr>
            <a:r>
              <a:rPr lang="en-US" sz="2801">
                <a:solidFill>
                  <a:srgbClr val="FFFFFF"/>
                </a:solidFill>
                <a:latin typeface="Poppins Light"/>
              </a:rPr>
              <a:t>Issues:</a:t>
            </a:r>
          </a:p>
          <a:p>
            <a:pPr algn="l" marL="604924" indent="-302462" lvl="1">
              <a:lnSpc>
                <a:spcPts val="4539"/>
              </a:lnSpc>
              <a:buFont typeface="Arial"/>
              <a:buChar char="•"/>
            </a:pPr>
            <a:r>
              <a:rPr lang="en-US" sz="2801">
                <a:solidFill>
                  <a:srgbClr val="FFFFFF"/>
                </a:solidFill>
                <a:latin typeface="Poppins Light"/>
              </a:rPr>
              <a:t>Loss of personal touch &amp; human interaction</a:t>
            </a:r>
          </a:p>
          <a:p>
            <a:pPr algn="l" marL="604924" indent="-302462" lvl="1">
              <a:lnSpc>
                <a:spcPts val="4539"/>
              </a:lnSpc>
              <a:buFont typeface="Arial"/>
              <a:buChar char="•"/>
            </a:pPr>
            <a:r>
              <a:rPr lang="en-US" sz="2801">
                <a:solidFill>
                  <a:srgbClr val="FFFFFF"/>
                </a:solidFill>
                <a:latin typeface="Poppins Light"/>
              </a:rPr>
              <a:t>Resulting in overreliance on AI leading to shallow learning.</a:t>
            </a:r>
          </a:p>
          <a:p>
            <a:pPr algn="l">
              <a:lnSpc>
                <a:spcPts val="4539"/>
              </a:lnSpc>
            </a:pPr>
            <a:r>
              <a:rPr lang="en-US" sz="2801">
                <a:solidFill>
                  <a:srgbClr val="FFFFFF"/>
                </a:solidFill>
                <a:latin typeface="Poppins Light"/>
              </a:rPr>
              <a:t>Prevention Strategies:</a:t>
            </a:r>
          </a:p>
          <a:p>
            <a:pPr algn="l" marL="604924" indent="-302462" lvl="1">
              <a:lnSpc>
                <a:spcPts val="4539"/>
              </a:lnSpc>
              <a:buFont typeface="Arial"/>
              <a:buChar char="•"/>
            </a:pPr>
            <a:r>
              <a:rPr lang="en-US" sz="2801">
                <a:solidFill>
                  <a:srgbClr val="FFFFFF"/>
                </a:solidFill>
                <a:latin typeface="Poppins Light"/>
              </a:rPr>
              <a:t>Balancing AI with Human Involvement/ active Teacher Engagement</a:t>
            </a:r>
          </a:p>
          <a:p>
            <a:pPr algn="l" marL="604924" indent="-302462" lvl="1">
              <a:lnSpc>
                <a:spcPts val="4539"/>
              </a:lnSpc>
              <a:buFont typeface="Arial"/>
              <a:buChar char="•"/>
            </a:pPr>
            <a:r>
              <a:rPr lang="en-US" sz="2801">
                <a:solidFill>
                  <a:srgbClr val="FFFFFF"/>
                </a:solidFill>
                <a:latin typeface="Poppins Light"/>
              </a:rPr>
              <a:t>Promote self-assessment, digital literacy, and active teacher guidance.</a:t>
            </a:r>
          </a:p>
          <a:p>
            <a:pPr algn="l">
              <a:lnSpc>
                <a:spcPts val="4539"/>
              </a:lnSpc>
            </a:pPr>
            <a:r>
              <a:rPr lang="en-US" sz="2801">
                <a:solidFill>
                  <a:srgbClr val="FFFFFF"/>
                </a:solidFill>
                <a:latin typeface="Poppins Light"/>
              </a:rPr>
              <a:t>Implications if Ignored:</a:t>
            </a:r>
          </a:p>
          <a:p>
            <a:pPr algn="l" marL="604924" indent="-302462" lvl="1">
              <a:lnSpc>
                <a:spcPts val="4539"/>
              </a:lnSpc>
              <a:buFont typeface="Arial"/>
              <a:buChar char="•"/>
            </a:pPr>
            <a:r>
              <a:rPr lang="en-US" sz="2801">
                <a:solidFill>
                  <a:srgbClr val="FFFFFF"/>
                </a:solidFill>
                <a:latin typeface="Poppins Light"/>
              </a:rPr>
              <a:t>Isolation and Motivational Decline</a:t>
            </a:r>
          </a:p>
          <a:p>
            <a:pPr algn="l" marL="604924" indent="-302462" lvl="1">
              <a:lnSpc>
                <a:spcPts val="4539"/>
              </a:lnSpc>
              <a:buFont typeface="Arial"/>
              <a:buChar char="•"/>
            </a:pPr>
            <a:r>
              <a:rPr lang="en-US" sz="2801">
                <a:solidFill>
                  <a:srgbClr val="FFFFFF"/>
                </a:solidFill>
                <a:latin typeface="Poppins Light"/>
              </a:rPr>
              <a:t>Hindered critical skills, increased cheating, and weakened cognition.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9B60EB">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0" y="0"/>
            <a:ext cx="7937973" cy="9510914"/>
            <a:chOff x="0" y="0"/>
            <a:chExt cx="8585708" cy="10287000"/>
          </a:xfrm>
        </p:grpSpPr>
        <p:sp>
          <p:nvSpPr>
            <p:cNvPr name="Freeform 3" id="3"/>
            <p:cNvSpPr/>
            <p:nvPr/>
          </p:nvSpPr>
          <p:spPr>
            <a:xfrm flipH="false" flipV="false" rot="0">
              <a:off x="0" y="0"/>
              <a:ext cx="8585708" cy="10287000"/>
            </a:xfrm>
            <a:custGeom>
              <a:avLst/>
              <a:gdLst/>
              <a:ahLst/>
              <a:cxnLst/>
              <a:rect r="r" b="b" t="t" l="l"/>
              <a:pathLst>
                <a:path h="10287000" w="8585708">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39749" t="0" r="-39749" b="0"/>
              </a:stretch>
            </a:blipFill>
          </p:spPr>
        </p:sp>
      </p:grpSp>
      <p:sp>
        <p:nvSpPr>
          <p:cNvPr name="Freeform 4" id="4"/>
          <p:cNvSpPr/>
          <p:nvPr/>
        </p:nvSpPr>
        <p:spPr>
          <a:xfrm flipH="false" flipV="false" rot="0">
            <a:off x="10571271" y="-37082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0">
            <a:off x="10723671" y="-3555811"/>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3"/>
            <a:stretch>
              <a:fillRect l="0" t="0" r="0" b="0"/>
            </a:stretch>
          </a:blipFill>
        </p:spPr>
      </p:sp>
      <p:sp>
        <p:nvSpPr>
          <p:cNvPr name="TextBox 6" id="6"/>
          <p:cNvSpPr txBox="true"/>
          <p:nvPr/>
        </p:nvSpPr>
        <p:spPr>
          <a:xfrm rot="0">
            <a:off x="7937973" y="663764"/>
            <a:ext cx="8722762" cy="1194435"/>
          </a:xfrm>
          <a:prstGeom prst="rect">
            <a:avLst/>
          </a:prstGeom>
        </p:spPr>
        <p:txBody>
          <a:bodyPr anchor="t" rtlCol="false" tIns="0" lIns="0" bIns="0" rIns="0">
            <a:spAutoFit/>
          </a:bodyPr>
          <a:lstStyle/>
          <a:p>
            <a:pPr algn="l" marL="0" indent="0" lvl="0">
              <a:lnSpc>
                <a:spcPts val="4320"/>
              </a:lnSpc>
              <a:spcBef>
                <a:spcPct val="0"/>
              </a:spcBef>
            </a:pPr>
            <a:r>
              <a:rPr lang="en-US" sz="6000">
                <a:solidFill>
                  <a:srgbClr val="6866E1"/>
                </a:solidFill>
                <a:latin typeface="Computer Says No"/>
              </a:rPr>
              <a:t>COLLECTING AND STORING STUDENT DATA RAISES SIGNIFICANT PRIVACY CONCERNS</a:t>
            </a:r>
          </a:p>
        </p:txBody>
      </p:sp>
      <p:sp>
        <p:nvSpPr>
          <p:cNvPr name="Freeform 7" id="7"/>
          <p:cNvSpPr/>
          <p:nvPr/>
        </p:nvSpPr>
        <p:spPr>
          <a:xfrm flipH="true" flipV="false" rot="0">
            <a:off x="15147101" y="7642525"/>
            <a:ext cx="4224398" cy="3231550"/>
          </a:xfrm>
          <a:custGeom>
            <a:avLst/>
            <a:gdLst/>
            <a:ahLst/>
            <a:cxnLst/>
            <a:rect r="r" b="b" t="t" l="l"/>
            <a:pathLst>
              <a:path h="3231550" w="4224398">
                <a:moveTo>
                  <a:pt x="4224398" y="0"/>
                </a:moveTo>
                <a:lnTo>
                  <a:pt x="0" y="0"/>
                </a:lnTo>
                <a:lnTo>
                  <a:pt x="0" y="3231550"/>
                </a:lnTo>
                <a:lnTo>
                  <a:pt x="4224398" y="3231550"/>
                </a:lnTo>
                <a:lnTo>
                  <a:pt x="4224398" y="0"/>
                </a:lnTo>
                <a:close/>
              </a:path>
            </a:pathLst>
          </a:custGeom>
          <a:blipFill>
            <a:blip r:embed="rId4"/>
            <a:stretch>
              <a:fillRect l="0" t="0" r="0" b="0"/>
            </a:stretch>
          </a:blipFill>
        </p:spPr>
      </p:sp>
      <p:sp>
        <p:nvSpPr>
          <p:cNvPr name="Freeform 8" id="8"/>
          <p:cNvSpPr/>
          <p:nvPr/>
        </p:nvSpPr>
        <p:spPr>
          <a:xfrm flipH="false" flipV="false" rot="1825457">
            <a:off x="-1911821" y="9152427"/>
            <a:ext cx="9971383" cy="4202938"/>
          </a:xfrm>
          <a:custGeom>
            <a:avLst/>
            <a:gdLst/>
            <a:ahLst/>
            <a:cxnLst/>
            <a:rect r="r" b="b" t="t" l="l"/>
            <a:pathLst>
              <a:path h="4202938" w="9971383">
                <a:moveTo>
                  <a:pt x="0" y="0"/>
                </a:moveTo>
                <a:lnTo>
                  <a:pt x="9971384" y="0"/>
                </a:lnTo>
                <a:lnTo>
                  <a:pt x="9971384" y="4202938"/>
                </a:lnTo>
                <a:lnTo>
                  <a:pt x="0" y="4202938"/>
                </a:lnTo>
                <a:lnTo>
                  <a:pt x="0" y="0"/>
                </a:lnTo>
                <a:close/>
              </a:path>
            </a:pathLst>
          </a:custGeom>
          <a:blipFill>
            <a:blip r:embed="rId5"/>
            <a:stretch>
              <a:fillRect l="0" t="0" r="0" b="0"/>
            </a:stretch>
          </a:blipFill>
        </p:spPr>
      </p:sp>
      <p:sp>
        <p:nvSpPr>
          <p:cNvPr name="TextBox 9" id="9"/>
          <p:cNvSpPr txBox="true"/>
          <p:nvPr/>
        </p:nvSpPr>
        <p:spPr>
          <a:xfrm rot="0">
            <a:off x="7937973" y="1721077"/>
            <a:ext cx="9071091" cy="7994423"/>
          </a:xfrm>
          <a:prstGeom prst="rect">
            <a:avLst/>
          </a:prstGeom>
        </p:spPr>
        <p:txBody>
          <a:bodyPr anchor="t" rtlCol="false" tIns="0" lIns="0" bIns="0" rIns="0">
            <a:spAutoFit/>
          </a:bodyPr>
          <a:lstStyle/>
          <a:p>
            <a:pPr algn="l">
              <a:lnSpc>
                <a:spcPts val="4539"/>
              </a:lnSpc>
            </a:pPr>
            <a:r>
              <a:rPr lang="en-US" sz="2801">
                <a:solidFill>
                  <a:srgbClr val="FFFFFF"/>
                </a:solidFill>
                <a:latin typeface="Poppins Light"/>
              </a:rPr>
              <a:t>Issues:</a:t>
            </a:r>
          </a:p>
          <a:p>
            <a:pPr algn="l" marL="604924" indent="-302462" lvl="1">
              <a:lnSpc>
                <a:spcPts val="4539"/>
              </a:lnSpc>
              <a:buFont typeface="Arial"/>
              <a:buChar char="•"/>
            </a:pPr>
            <a:r>
              <a:rPr lang="en-US" sz="2801">
                <a:solidFill>
                  <a:srgbClr val="FFFFFF"/>
                </a:solidFill>
                <a:latin typeface="Poppins Light"/>
              </a:rPr>
              <a:t>Privacy Concerns in Student Data Collection and Storage</a:t>
            </a:r>
          </a:p>
          <a:p>
            <a:pPr algn="l" marL="604924" indent="-302462" lvl="1">
              <a:lnSpc>
                <a:spcPts val="4539"/>
              </a:lnSpc>
              <a:buFont typeface="Arial"/>
              <a:buChar char="•"/>
            </a:pPr>
            <a:r>
              <a:rPr lang="en-US" sz="2801">
                <a:solidFill>
                  <a:srgbClr val="FFFFFF"/>
                </a:solidFill>
                <a:latin typeface="Poppins Light"/>
              </a:rPr>
              <a:t>Ethical Use of Student Data</a:t>
            </a:r>
          </a:p>
          <a:p>
            <a:pPr algn="l">
              <a:lnSpc>
                <a:spcPts val="4539"/>
              </a:lnSpc>
            </a:pPr>
          </a:p>
          <a:p>
            <a:pPr algn="l">
              <a:lnSpc>
                <a:spcPts val="4539"/>
              </a:lnSpc>
            </a:pPr>
            <a:r>
              <a:rPr lang="en-US" sz="2801">
                <a:solidFill>
                  <a:srgbClr val="FFFFFF"/>
                </a:solidFill>
                <a:latin typeface="Poppins Light"/>
              </a:rPr>
              <a:t>Strategies for Prevention:</a:t>
            </a:r>
          </a:p>
          <a:p>
            <a:pPr algn="l" marL="604924" indent="-302462" lvl="1">
              <a:lnSpc>
                <a:spcPts val="4539"/>
              </a:lnSpc>
              <a:buFont typeface="Arial"/>
              <a:buChar char="•"/>
            </a:pPr>
            <a:r>
              <a:rPr lang="en-US" sz="2801">
                <a:solidFill>
                  <a:srgbClr val="FFFFFF"/>
                </a:solidFill>
                <a:latin typeface="Poppins Light"/>
              </a:rPr>
              <a:t> Ensuring Data Security</a:t>
            </a:r>
          </a:p>
          <a:p>
            <a:pPr algn="l" marL="604924" indent="-302462" lvl="1">
              <a:lnSpc>
                <a:spcPts val="4539"/>
              </a:lnSpc>
              <a:buFont typeface="Arial"/>
              <a:buChar char="•"/>
            </a:pPr>
            <a:r>
              <a:rPr lang="en-US" sz="2801">
                <a:solidFill>
                  <a:srgbClr val="FFFFFF"/>
                </a:solidFill>
                <a:latin typeface="Poppins Light"/>
              </a:rPr>
              <a:t> Implementing Ethical Data Practices</a:t>
            </a:r>
          </a:p>
          <a:p>
            <a:pPr algn="l" marL="604924" indent="-302462" lvl="1">
              <a:lnSpc>
                <a:spcPts val="4539"/>
              </a:lnSpc>
              <a:buFont typeface="Arial"/>
              <a:buChar char="•"/>
            </a:pPr>
            <a:r>
              <a:rPr lang="en-US" sz="2801">
                <a:solidFill>
                  <a:srgbClr val="FFFFFF"/>
                </a:solidFill>
                <a:latin typeface="Poppins Light"/>
              </a:rPr>
              <a:t> Transparent Data Collection Policies</a:t>
            </a:r>
          </a:p>
          <a:p>
            <a:pPr algn="l">
              <a:lnSpc>
                <a:spcPts val="4539"/>
              </a:lnSpc>
            </a:pPr>
          </a:p>
          <a:p>
            <a:pPr algn="l">
              <a:lnSpc>
                <a:spcPts val="4539"/>
              </a:lnSpc>
            </a:pPr>
            <a:r>
              <a:rPr lang="en-US" sz="2801">
                <a:solidFill>
                  <a:srgbClr val="FFFFFF"/>
                </a:solidFill>
                <a:latin typeface="Poppins Light"/>
              </a:rPr>
              <a:t>Implications if not Implemented:</a:t>
            </a:r>
          </a:p>
          <a:p>
            <a:pPr algn="l" marL="604924" indent="-302462" lvl="1">
              <a:lnSpc>
                <a:spcPts val="4539"/>
              </a:lnSpc>
              <a:buFont typeface="Arial"/>
              <a:buChar char="•"/>
            </a:pPr>
            <a:r>
              <a:rPr lang="en-US" sz="2801">
                <a:solidFill>
                  <a:srgbClr val="FFFFFF"/>
                </a:solidFill>
                <a:latin typeface="Poppins Light"/>
              </a:rPr>
              <a:t>Compromised Student Privacy</a:t>
            </a:r>
          </a:p>
          <a:p>
            <a:pPr algn="l" marL="604924" indent="-302462" lvl="1">
              <a:lnSpc>
                <a:spcPts val="4539"/>
              </a:lnSpc>
              <a:buFont typeface="Arial"/>
              <a:buChar char="•"/>
            </a:pPr>
            <a:r>
              <a:rPr lang="en-US" sz="2801">
                <a:solidFill>
                  <a:srgbClr val="FFFFFF"/>
                </a:solidFill>
                <a:latin typeface="Poppins Light"/>
              </a:rPr>
              <a:t>Misuse of Student Data</a:t>
            </a:r>
          </a:p>
          <a:p>
            <a:pPr algn="l" marL="604924" indent="-302462" lvl="1">
              <a:lnSpc>
                <a:spcPts val="4539"/>
              </a:lnSpc>
              <a:buFont typeface="Arial"/>
              <a:buChar char="•"/>
            </a:pPr>
            <a:r>
              <a:rPr lang="en-US" sz="2801">
                <a:solidFill>
                  <a:srgbClr val="FFFFFF"/>
                </a:solidFill>
                <a:latin typeface="Poppins Light"/>
              </a:rPr>
              <a:t>Loss of Trust in Educational Institutions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9321745" y="1699791"/>
            <a:ext cx="8509101" cy="9311388"/>
          </a:xfrm>
          <a:custGeom>
            <a:avLst/>
            <a:gdLst/>
            <a:ahLst/>
            <a:cxnLst/>
            <a:rect r="r" b="b" t="t" l="l"/>
            <a:pathLst>
              <a:path h="9311388" w="8509101">
                <a:moveTo>
                  <a:pt x="0" y="0"/>
                </a:moveTo>
                <a:lnTo>
                  <a:pt x="8509101" y="0"/>
                </a:lnTo>
                <a:lnTo>
                  <a:pt x="8509101" y="9311388"/>
                </a:lnTo>
                <a:lnTo>
                  <a:pt x="0" y="9311388"/>
                </a:lnTo>
                <a:lnTo>
                  <a:pt x="0" y="0"/>
                </a:lnTo>
                <a:close/>
              </a:path>
            </a:pathLst>
          </a:custGeom>
          <a:blipFill>
            <a:blip r:embed="rId2"/>
            <a:stretch>
              <a:fillRect l="0" t="0" r="0" b="0"/>
            </a:stretch>
          </a:blipFill>
        </p:spPr>
      </p:sp>
      <p:sp>
        <p:nvSpPr>
          <p:cNvPr name="Freeform 3" id="3"/>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3"/>
            <a:stretch>
              <a:fillRect l="0" t="0" r="0" b="0"/>
            </a:stretch>
          </a:blipFill>
        </p:spPr>
      </p:sp>
      <p:sp>
        <p:nvSpPr>
          <p:cNvPr name="Freeform 4" id="4"/>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4"/>
            <a:stretch>
              <a:fillRect l="0" t="0" r="0" b="0"/>
            </a:stretch>
          </a:blipFill>
        </p:spPr>
      </p:sp>
      <p:sp>
        <p:nvSpPr>
          <p:cNvPr name="TextBox 5" id="5"/>
          <p:cNvSpPr txBox="true"/>
          <p:nvPr/>
        </p:nvSpPr>
        <p:spPr>
          <a:xfrm rot="0">
            <a:off x="466191" y="3604462"/>
            <a:ext cx="9101026" cy="3989800"/>
          </a:xfrm>
          <a:prstGeom prst="rect">
            <a:avLst/>
          </a:prstGeom>
        </p:spPr>
        <p:txBody>
          <a:bodyPr anchor="t" rtlCol="false" tIns="0" lIns="0" bIns="0" rIns="0">
            <a:spAutoFit/>
          </a:bodyPr>
          <a:lstStyle/>
          <a:p>
            <a:pPr algn="l" marL="0" indent="0" lvl="0">
              <a:lnSpc>
                <a:spcPts val="14498"/>
              </a:lnSpc>
              <a:spcBef>
                <a:spcPct val="0"/>
              </a:spcBef>
            </a:pPr>
            <a:r>
              <a:rPr lang="en-US" sz="20136">
                <a:solidFill>
                  <a:srgbClr val="6866E1"/>
                </a:solidFill>
                <a:latin typeface="Computer Says No"/>
              </a:rPr>
              <a:t>PROPOSED REGULATIONS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2591421" y="-4669634"/>
            <a:ext cx="6613789" cy="5640759"/>
          </a:xfrm>
          <a:custGeom>
            <a:avLst/>
            <a:gdLst/>
            <a:ahLst/>
            <a:cxnLst/>
            <a:rect r="r" b="b" t="t" l="l"/>
            <a:pathLst>
              <a:path h="5640759" w="6613789">
                <a:moveTo>
                  <a:pt x="0" y="0"/>
                </a:moveTo>
                <a:lnTo>
                  <a:pt x="6613789" y="0"/>
                </a:lnTo>
                <a:lnTo>
                  <a:pt x="6613789" y="5640758"/>
                </a:lnTo>
                <a:lnTo>
                  <a:pt x="0" y="5640758"/>
                </a:lnTo>
                <a:lnTo>
                  <a:pt x="0" y="0"/>
                </a:lnTo>
                <a:close/>
              </a:path>
            </a:pathLst>
          </a:custGeom>
          <a:blipFill>
            <a:blip r:embed="rId2"/>
            <a:stretch>
              <a:fillRect l="0" t="0" r="0" b="0"/>
            </a:stretch>
          </a:blipFill>
        </p:spPr>
      </p:sp>
      <p:graphicFrame>
        <p:nvGraphicFramePr>
          <p:cNvPr name="Table 3" id="3"/>
          <p:cNvGraphicFramePr>
            <a:graphicFrameLocks noGrp="true"/>
          </p:cNvGraphicFramePr>
          <p:nvPr/>
        </p:nvGraphicFramePr>
        <p:xfrm>
          <a:off x="735400" y="711696"/>
          <a:ext cx="16856699" cy="8492339"/>
        </p:xfrm>
        <a:graphic>
          <a:graphicData uri="http://schemas.openxmlformats.org/drawingml/2006/table">
            <a:tbl>
              <a:tblPr/>
              <a:tblGrid>
                <a:gridCol w="4214175"/>
                <a:gridCol w="4095385"/>
                <a:gridCol w="5151397"/>
                <a:gridCol w="3395742"/>
              </a:tblGrid>
              <a:tr h="1349188">
                <a:tc>
                  <a:txBody>
                    <a:bodyPr anchor="t" rtlCol="false"/>
                    <a:lstStyle/>
                    <a:p>
                      <a:pPr algn="ctr">
                        <a:lnSpc>
                          <a:spcPts val="3824"/>
                        </a:lnSpc>
                        <a:defRPr/>
                      </a:pPr>
                      <a:r>
                        <a:rPr lang="en-US" sz="4499">
                          <a:solidFill>
                            <a:srgbClr val="FFFFFF"/>
                          </a:solidFill>
                          <a:latin typeface="Computer Says No Bold"/>
                        </a:rPr>
                        <a:t>Regulation</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824"/>
                        </a:lnSpc>
                        <a:defRPr/>
                      </a:pPr>
                      <a:r>
                        <a:rPr lang="en-US" sz="4499">
                          <a:solidFill>
                            <a:srgbClr val="FFFFFF"/>
                          </a:solidFill>
                          <a:latin typeface="Computer Says No Bold"/>
                        </a:rPr>
                        <a:t>Objective</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824"/>
                        </a:lnSpc>
                        <a:defRPr/>
                      </a:pPr>
                      <a:r>
                        <a:rPr lang="en-US" sz="4499">
                          <a:solidFill>
                            <a:srgbClr val="FFFFFF"/>
                          </a:solidFill>
                          <a:latin typeface="Computer Says No Bold"/>
                        </a:rPr>
                        <a:t>Key Provisions</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824"/>
                        </a:lnSpc>
                        <a:defRPr/>
                      </a:pPr>
                      <a:r>
                        <a:rPr lang="en-US" sz="4499">
                          <a:solidFill>
                            <a:srgbClr val="FFFFFF"/>
                          </a:solidFill>
                          <a:latin typeface="Computer Says No Bold"/>
                        </a:rPr>
                        <a:t>GDPR Articles + Added Value</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3746511">
                <a:tc>
                  <a:txBody>
                    <a:bodyPr anchor="t" rtlCol="false"/>
                    <a:lstStyle/>
                    <a:p>
                      <a:pPr algn="l">
                        <a:lnSpc>
                          <a:spcPts val="2975"/>
                        </a:lnSpc>
                        <a:defRPr/>
                      </a:pPr>
                      <a:r>
                        <a:rPr lang="en-US" sz="3500">
                          <a:solidFill>
                            <a:srgbClr val="FFFFFF"/>
                          </a:solidFill>
                          <a:latin typeface="Computer Says No Bold"/>
                        </a:rPr>
                        <a:t>Copyright Compliance: AI Training Data Review Board</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a:lnSpc>
                          <a:spcPts val="2975"/>
                        </a:lnSpc>
                        <a:defRPr/>
                      </a:pPr>
                      <a:r>
                        <a:rPr lang="en-US" sz="3500">
                          <a:solidFill>
                            <a:srgbClr val="FFFFFF"/>
                          </a:solidFill>
                          <a:latin typeface="Computer Says No Light"/>
                        </a:rPr>
                        <a:t>Ensure lawful use of copyrighted information in AI datasets.</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marL="755651" indent="-377825" lvl="1">
                        <a:lnSpc>
                          <a:spcPts val="2975"/>
                        </a:lnSpc>
                        <a:buFont typeface="Arial"/>
                        <a:buChar char="•"/>
                        <a:defRPr/>
                      </a:pPr>
                      <a:r>
                        <a:rPr lang="en-US" sz="3500">
                          <a:solidFill>
                            <a:srgbClr val="FFFFFF"/>
                          </a:solidFill>
                          <a:latin typeface="Computer Says No Light"/>
                        </a:rPr>
                        <a:t>AI Training Data Review Board.</a:t>
                      </a:r>
                      <a:endParaRPr lang="en-US" sz="1100"/>
                    </a:p>
                    <a:p>
                      <a:pPr algn="l" marL="755651" indent="-377825" lvl="1">
                        <a:lnSpc>
                          <a:spcPts val="2975"/>
                        </a:lnSpc>
                        <a:buFont typeface="Arial"/>
                        <a:buChar char="•"/>
                      </a:pPr>
                      <a:r>
                        <a:rPr lang="en-US" sz="3500">
                          <a:solidFill>
                            <a:srgbClr val="FFFFFF"/>
                          </a:solidFill>
                          <a:latin typeface="Computer Says No Light"/>
                        </a:rPr>
                        <a:t>Dataset submission and review.</a:t>
                      </a:r>
                    </a:p>
                    <a:p>
                      <a:pPr algn="l" marL="755651" indent="-377825" lvl="1">
                        <a:lnSpc>
                          <a:spcPts val="2975"/>
                        </a:lnSpc>
                        <a:buFont typeface="Arial"/>
                        <a:buChar char="•"/>
                      </a:pPr>
                      <a:r>
                        <a:rPr lang="en-US" sz="3500">
                          <a:solidFill>
                            <a:srgbClr val="FFFFFF"/>
                          </a:solidFill>
                          <a:latin typeface="Computer Says No Light"/>
                        </a:rPr>
                        <a:t>Transparency and accountability.</a:t>
                      </a:r>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marL="755651" indent="-377825" lvl="1">
                        <a:lnSpc>
                          <a:spcPts val="2975"/>
                        </a:lnSpc>
                        <a:buFont typeface="Arial"/>
                        <a:buChar char="•"/>
                        <a:defRPr/>
                      </a:pPr>
                      <a:r>
                        <a:rPr lang="en-US" sz="3500">
                          <a:solidFill>
                            <a:srgbClr val="FFFFFF"/>
                          </a:solidFill>
                          <a:latin typeface="Computer Says No"/>
                        </a:rPr>
                        <a:t>6, 22</a:t>
                      </a:r>
                      <a:endParaRPr lang="en-US" sz="1100"/>
                    </a:p>
                    <a:p>
                      <a:pPr algn="l" marL="755651" indent="-377825" lvl="1">
                        <a:lnSpc>
                          <a:spcPts val="2975"/>
                        </a:lnSpc>
                        <a:buFont typeface="Arial"/>
                        <a:buChar char="•"/>
                      </a:pPr>
                      <a:r>
                        <a:rPr lang="en-US" sz="3500">
                          <a:solidFill>
                            <a:srgbClr val="FFFFFF"/>
                          </a:solidFill>
                          <a:latin typeface="Computer Says No"/>
                        </a:rPr>
                        <a:t>Specific oversight of intellectual property use.</a:t>
                      </a:r>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3396640">
                <a:tc>
                  <a:txBody>
                    <a:bodyPr anchor="t" rtlCol="false"/>
                    <a:lstStyle/>
                    <a:p>
                      <a:pPr algn="l">
                        <a:lnSpc>
                          <a:spcPts val="2975"/>
                        </a:lnSpc>
                        <a:defRPr/>
                      </a:pPr>
                      <a:r>
                        <a:rPr lang="en-US" sz="3500">
                          <a:solidFill>
                            <a:srgbClr val="FFFFFF"/>
                          </a:solidFill>
                          <a:latin typeface="Computer Says No Bold"/>
                        </a:rPr>
                        <a:t>Equitable Access: Funding allocation, tech-equity partnerships</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a:lnSpc>
                          <a:spcPts val="2975"/>
                        </a:lnSpc>
                        <a:defRPr/>
                      </a:pPr>
                      <a:r>
                        <a:rPr lang="en-US" sz="3500">
                          <a:solidFill>
                            <a:srgbClr val="FFFFFF"/>
                          </a:solidFill>
                          <a:latin typeface="Computer Says No Light"/>
                        </a:rPr>
                        <a:t>Provide equitable AI access in education.</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marL="755651" indent="-377825" lvl="1">
                        <a:lnSpc>
                          <a:spcPts val="2975"/>
                        </a:lnSpc>
                        <a:buFont typeface="Arial"/>
                        <a:buChar char="•"/>
                        <a:defRPr/>
                      </a:pPr>
                      <a:r>
                        <a:rPr lang="en-US" sz="3500">
                          <a:solidFill>
                            <a:srgbClr val="FFFFFF"/>
                          </a:solidFill>
                          <a:latin typeface="Computer Says No Light"/>
                        </a:rPr>
                        <a:t>Funding allocation to underserved schools.</a:t>
                      </a:r>
                      <a:endParaRPr lang="en-US" sz="1100"/>
                    </a:p>
                    <a:p>
                      <a:pPr algn="l" marL="755651" indent="-377825" lvl="1">
                        <a:lnSpc>
                          <a:spcPts val="2975"/>
                        </a:lnSpc>
                        <a:buFont typeface="Arial"/>
                        <a:buChar char="•"/>
                      </a:pPr>
                      <a:r>
                        <a:rPr lang="en-US" sz="3500">
                          <a:solidFill>
                            <a:srgbClr val="FFFFFF"/>
                          </a:solidFill>
                          <a:latin typeface="Computer Says No Light"/>
                        </a:rPr>
                        <a:t>Tech-equity partnerships.</a:t>
                      </a:r>
                    </a:p>
                    <a:p>
                      <a:pPr algn="l" marL="755651" indent="-377825" lvl="1">
                        <a:lnSpc>
                          <a:spcPts val="2975"/>
                        </a:lnSpc>
                        <a:buFont typeface="Arial"/>
                        <a:buChar char="•"/>
                      </a:pPr>
                      <a:r>
                        <a:rPr lang="en-US" sz="3500">
                          <a:solidFill>
                            <a:srgbClr val="FFFFFF"/>
                          </a:solidFill>
                          <a:latin typeface="Computer Says No Light"/>
                        </a:rPr>
                        <a:t>Standardized AI curriculum.</a:t>
                      </a:r>
                    </a:p>
                    <a:p>
                      <a:pPr algn="l">
                        <a:lnSpc>
                          <a:spcPts val="2975"/>
                        </a:lnSpc>
                      </a:pPr>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marL="755651" indent="-377825" lvl="1">
                        <a:lnSpc>
                          <a:spcPts val="2975"/>
                        </a:lnSpc>
                        <a:buFont typeface="Arial"/>
                        <a:buChar char="•"/>
                        <a:defRPr/>
                      </a:pPr>
                      <a:r>
                        <a:rPr lang="en-US" sz="3500">
                          <a:solidFill>
                            <a:srgbClr val="FFFFFF"/>
                          </a:solidFill>
                          <a:latin typeface="Computer Says No Light"/>
                        </a:rPr>
                        <a:t>None specific, Article 5(1)(a) related.</a:t>
                      </a:r>
                      <a:endParaRPr lang="en-US" sz="1100"/>
                    </a:p>
                    <a:p>
                      <a:pPr algn="l" marL="755651" indent="-377825" lvl="1">
                        <a:lnSpc>
                          <a:spcPts val="2975"/>
                        </a:lnSpc>
                        <a:buFont typeface="Arial"/>
                        <a:buChar char="•"/>
                      </a:pPr>
                      <a:r>
                        <a:rPr lang="en-US" sz="3500">
                          <a:solidFill>
                            <a:srgbClr val="FFFFFF"/>
                          </a:solidFill>
                          <a:latin typeface="Computer Says No Light"/>
                        </a:rPr>
                        <a:t> Focus on educational equity.</a:t>
                      </a:r>
                    </a:p>
                    <a:p>
                      <a:pPr algn="l">
                        <a:lnSpc>
                          <a:spcPts val="2975"/>
                        </a:lnSpc>
                      </a:pPr>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2591421" y="-4669634"/>
            <a:ext cx="6613789" cy="5640759"/>
          </a:xfrm>
          <a:custGeom>
            <a:avLst/>
            <a:gdLst/>
            <a:ahLst/>
            <a:cxnLst/>
            <a:rect r="r" b="b" t="t" l="l"/>
            <a:pathLst>
              <a:path h="5640759" w="6613789">
                <a:moveTo>
                  <a:pt x="0" y="0"/>
                </a:moveTo>
                <a:lnTo>
                  <a:pt x="6613789" y="0"/>
                </a:lnTo>
                <a:lnTo>
                  <a:pt x="6613789" y="5640758"/>
                </a:lnTo>
                <a:lnTo>
                  <a:pt x="0" y="5640758"/>
                </a:lnTo>
                <a:lnTo>
                  <a:pt x="0" y="0"/>
                </a:lnTo>
                <a:close/>
              </a:path>
            </a:pathLst>
          </a:custGeom>
          <a:blipFill>
            <a:blip r:embed="rId2"/>
            <a:stretch>
              <a:fillRect l="0" t="0" r="0" b="0"/>
            </a:stretch>
          </a:blipFill>
        </p:spPr>
      </p:sp>
      <p:graphicFrame>
        <p:nvGraphicFramePr>
          <p:cNvPr name="Table 3" id="3"/>
          <p:cNvGraphicFramePr>
            <a:graphicFrameLocks noGrp="true"/>
          </p:cNvGraphicFramePr>
          <p:nvPr/>
        </p:nvGraphicFramePr>
        <p:xfrm>
          <a:off x="735400" y="666610"/>
          <a:ext cx="16817201" cy="8591690"/>
        </p:xfrm>
        <a:graphic>
          <a:graphicData uri="http://schemas.openxmlformats.org/drawingml/2006/table">
            <a:tbl>
              <a:tblPr/>
              <a:tblGrid>
                <a:gridCol w="4204300"/>
                <a:gridCol w="4085789"/>
                <a:gridCol w="5139326"/>
                <a:gridCol w="3387785"/>
              </a:tblGrid>
              <a:tr h="1581122">
                <a:tc>
                  <a:txBody>
                    <a:bodyPr anchor="t" rtlCol="false"/>
                    <a:lstStyle/>
                    <a:p>
                      <a:pPr algn="ctr">
                        <a:lnSpc>
                          <a:spcPts val="3824"/>
                        </a:lnSpc>
                        <a:defRPr/>
                      </a:pPr>
                      <a:r>
                        <a:rPr lang="en-US" sz="4499">
                          <a:solidFill>
                            <a:srgbClr val="FFFFFF"/>
                          </a:solidFill>
                          <a:latin typeface="Computer Says No Bold"/>
                        </a:rPr>
                        <a:t>Regulation</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739"/>
                        </a:lnSpc>
                        <a:defRPr/>
                      </a:pPr>
                      <a:r>
                        <a:rPr lang="en-US" sz="4399">
                          <a:solidFill>
                            <a:srgbClr val="FFFFFF"/>
                          </a:solidFill>
                          <a:latin typeface="Computer Says No Bold"/>
                        </a:rPr>
                        <a:t>Objective</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824"/>
                        </a:lnSpc>
                        <a:defRPr/>
                      </a:pPr>
                      <a:r>
                        <a:rPr lang="en-US" sz="4499">
                          <a:solidFill>
                            <a:srgbClr val="FFFFFF"/>
                          </a:solidFill>
                          <a:latin typeface="Computer Says No Bold"/>
                        </a:rPr>
                        <a:t>Key Provisions</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824"/>
                        </a:lnSpc>
                        <a:defRPr/>
                      </a:pPr>
                      <a:r>
                        <a:rPr lang="en-US" sz="4499">
                          <a:solidFill>
                            <a:srgbClr val="FFFFFF"/>
                          </a:solidFill>
                          <a:latin typeface="Computer Says No Bold"/>
                        </a:rPr>
                        <a:t>GDPR Articles + Added Value</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3570935">
                <a:tc>
                  <a:txBody>
                    <a:bodyPr anchor="t" rtlCol="false"/>
                    <a:lstStyle/>
                    <a:p>
                      <a:pPr algn="l">
                        <a:lnSpc>
                          <a:spcPts val="2975"/>
                        </a:lnSpc>
                        <a:defRPr/>
                      </a:pPr>
                      <a:r>
                        <a:rPr lang="en-US" sz="3500">
                          <a:solidFill>
                            <a:srgbClr val="FFFFFF"/>
                          </a:solidFill>
                          <a:latin typeface="Computer Says No Bold"/>
                        </a:rPr>
                        <a:t>Maintaining Human Interaction: Hybrid teaching models</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a:lnSpc>
                          <a:spcPts val="2975"/>
                        </a:lnSpc>
                        <a:defRPr/>
                      </a:pPr>
                      <a:r>
                        <a:rPr lang="en-US" sz="3500">
                          <a:solidFill>
                            <a:srgbClr val="FFFFFF"/>
                          </a:solidFill>
                          <a:latin typeface="Computer Says No Light"/>
                        </a:rPr>
                        <a:t>Maintain human interaction in AI education.</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marL="755651" indent="-377825" lvl="1">
                        <a:lnSpc>
                          <a:spcPts val="2975"/>
                        </a:lnSpc>
                        <a:buFont typeface="Arial"/>
                        <a:buChar char="•"/>
                        <a:defRPr/>
                      </a:pPr>
                      <a:r>
                        <a:rPr lang="en-US" sz="3500">
                          <a:solidFill>
                            <a:srgbClr val="FFFFFF"/>
                          </a:solidFill>
                          <a:latin typeface="Computer Says No Light"/>
                        </a:rPr>
                        <a:t>Hybrid teaching models.</a:t>
                      </a:r>
                      <a:endParaRPr lang="en-US" sz="1100"/>
                    </a:p>
                    <a:p>
                      <a:pPr algn="l" marL="755651" indent="-377825" lvl="1">
                        <a:lnSpc>
                          <a:spcPts val="2975"/>
                        </a:lnSpc>
                        <a:buFont typeface="Arial"/>
                        <a:buChar char="•"/>
                      </a:pPr>
                      <a:r>
                        <a:rPr lang="en-US" sz="3500">
                          <a:solidFill>
                            <a:srgbClr val="FFFFFF"/>
                          </a:solidFill>
                          <a:latin typeface="Computer Says No Light"/>
                        </a:rPr>
                        <a:t>Emotional AI integration.</a:t>
                      </a:r>
                    </a:p>
                    <a:p>
                      <a:pPr algn="l" marL="755651" indent="-377825" lvl="1">
                        <a:lnSpc>
                          <a:spcPts val="2975"/>
                        </a:lnSpc>
                        <a:buFont typeface="Arial"/>
                        <a:buChar char="•"/>
                      </a:pPr>
                      <a:r>
                        <a:rPr lang="en-US" sz="3500">
                          <a:solidFill>
                            <a:srgbClr val="FFFFFF"/>
                          </a:solidFill>
                          <a:latin typeface="Computer Says No Light"/>
                        </a:rPr>
                        <a:t>Teacher support programs.</a:t>
                      </a:r>
                    </a:p>
                    <a:p>
                      <a:pPr algn="l">
                        <a:lnSpc>
                          <a:spcPts val="2975"/>
                        </a:lnSpc>
                      </a:pPr>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marL="755651" indent="-377825" lvl="1">
                        <a:lnSpc>
                          <a:spcPts val="2975"/>
                        </a:lnSpc>
                        <a:buFont typeface="Arial"/>
                        <a:buChar char="•"/>
                        <a:defRPr/>
                      </a:pPr>
                      <a:r>
                        <a:rPr lang="en-US" sz="3500">
                          <a:solidFill>
                            <a:srgbClr val="FFFFFF"/>
                          </a:solidFill>
                          <a:latin typeface="Computer Says No Light"/>
                        </a:rPr>
                        <a:t>None specific</a:t>
                      </a:r>
                      <a:endParaRPr lang="en-US" sz="1100"/>
                    </a:p>
                    <a:p>
                      <a:pPr algn="l" marL="755651" indent="-377825" lvl="1">
                        <a:lnSpc>
                          <a:spcPts val="2975"/>
                        </a:lnSpc>
                        <a:buFont typeface="Arial"/>
                        <a:buChar char="•"/>
                      </a:pPr>
                      <a:r>
                        <a:rPr lang="en-US" sz="3500">
                          <a:solidFill>
                            <a:srgbClr val="FFFFFF"/>
                          </a:solidFill>
                          <a:latin typeface="Computer Says No Light"/>
                        </a:rPr>
                        <a:t>Focus on human interaction in education.</a:t>
                      </a:r>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3439633">
                <a:tc>
                  <a:txBody>
                    <a:bodyPr anchor="t" rtlCol="false"/>
                    <a:lstStyle/>
                    <a:p>
                      <a:pPr algn="l">
                        <a:lnSpc>
                          <a:spcPts val="2975"/>
                        </a:lnSpc>
                        <a:defRPr/>
                      </a:pPr>
                      <a:r>
                        <a:rPr lang="en-US" sz="3500">
                          <a:solidFill>
                            <a:srgbClr val="FFFFFF"/>
                          </a:solidFill>
                          <a:latin typeface="Computer Says No Bold"/>
                        </a:rPr>
                        <a:t>Data Privacy: Content,</a:t>
                      </a:r>
                      <a:r>
                        <a:rPr lang="en-US" sz="3500">
                          <a:solidFill>
                            <a:srgbClr val="FFFFFF"/>
                          </a:solidFill>
                          <a:latin typeface="Computer Says No Bold"/>
                        </a:rPr>
                        <a:t> Anonymyzation, Audits</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a:lnSpc>
                          <a:spcPts val="2975"/>
                        </a:lnSpc>
                        <a:defRPr/>
                      </a:pPr>
                      <a:r>
                        <a:rPr lang="en-US" sz="3500">
                          <a:solidFill>
                            <a:srgbClr val="FFFFFF"/>
                          </a:solidFill>
                          <a:latin typeface="Computer Says No Light"/>
                        </a:rPr>
                        <a:t>Protect student data privacy</a:t>
                      </a:r>
                      <a:endParaRPr lang="en-US" sz="1100"/>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marL="755651" indent="-377825" lvl="1">
                        <a:lnSpc>
                          <a:spcPts val="2975"/>
                        </a:lnSpc>
                        <a:buFont typeface="Arial"/>
                        <a:buChar char="•"/>
                        <a:defRPr/>
                      </a:pPr>
                      <a:r>
                        <a:rPr lang="en-US" sz="3500">
                          <a:solidFill>
                            <a:srgbClr val="FFFFFF"/>
                          </a:solidFill>
                          <a:latin typeface="Computer Says No Light"/>
                        </a:rPr>
                        <a:t>Explicit consent requirement.</a:t>
                      </a:r>
                      <a:endParaRPr lang="en-US" sz="1100"/>
                    </a:p>
                    <a:p>
                      <a:pPr algn="l" marL="755651" indent="-377825" lvl="1">
                        <a:lnSpc>
                          <a:spcPts val="2975"/>
                        </a:lnSpc>
                        <a:buFont typeface="Arial"/>
                        <a:buChar char="•"/>
                      </a:pPr>
                      <a:r>
                        <a:rPr lang="en-US" sz="3500">
                          <a:solidFill>
                            <a:srgbClr val="FFFFFF"/>
                          </a:solidFill>
                          <a:latin typeface="Computer Says No Light"/>
                        </a:rPr>
                        <a:t>Data anonymization standards.</a:t>
                      </a:r>
                    </a:p>
                    <a:p>
                      <a:pPr algn="l" marL="755651" indent="-377825" lvl="1">
                        <a:lnSpc>
                          <a:spcPts val="2975"/>
                        </a:lnSpc>
                        <a:buFont typeface="Arial"/>
                        <a:buChar char="•"/>
                      </a:pPr>
                      <a:r>
                        <a:rPr lang="en-US" sz="3500">
                          <a:solidFill>
                            <a:srgbClr val="FFFFFF"/>
                          </a:solidFill>
                          <a:latin typeface="Computer Says No Light"/>
                        </a:rPr>
                        <a:t>Third-party audits.</a:t>
                      </a:r>
                    </a:p>
                    <a:p>
                      <a:pPr algn="l" marL="755651" indent="-377825" lvl="1">
                        <a:lnSpc>
                          <a:spcPts val="2975"/>
                        </a:lnSpc>
                        <a:buFont typeface="Arial"/>
                        <a:buChar char="•"/>
                      </a:pPr>
                      <a:r>
                        <a:rPr lang="en-US" sz="3500">
                          <a:solidFill>
                            <a:srgbClr val="FFFFFF"/>
                          </a:solidFill>
                          <a:latin typeface="Computer Says No Light"/>
                        </a:rPr>
                        <a:t>Data access and deletion rights.</a:t>
                      </a:r>
                    </a:p>
                    <a:p>
                      <a:pPr algn="l">
                        <a:lnSpc>
                          <a:spcPts val="2975"/>
                        </a:lnSpc>
                      </a:pPr>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l" marL="755651" indent="-377825" lvl="1">
                        <a:lnSpc>
                          <a:spcPts val="2975"/>
                        </a:lnSpc>
                        <a:buFont typeface="Arial"/>
                        <a:buChar char="•"/>
                        <a:defRPr/>
                      </a:pPr>
                      <a:r>
                        <a:rPr lang="en-US" sz="3500">
                          <a:solidFill>
                            <a:srgbClr val="FFFFFF"/>
                          </a:solidFill>
                          <a:latin typeface="Computer Says No Light"/>
                        </a:rPr>
                        <a:t>7, 15, 25, 32, 33.</a:t>
                      </a:r>
                      <a:endParaRPr lang="en-US" sz="1100"/>
                    </a:p>
                    <a:p>
                      <a:pPr algn="l" marL="755651" indent="-377825" lvl="1">
                        <a:lnSpc>
                          <a:spcPts val="2975"/>
                        </a:lnSpc>
                        <a:buFont typeface="Arial"/>
                        <a:buChar char="•"/>
                      </a:pPr>
                      <a:r>
                        <a:rPr lang="en-US" sz="3500">
                          <a:solidFill>
                            <a:srgbClr val="FFFFFF"/>
                          </a:solidFill>
                          <a:latin typeface="Computer Says No Light"/>
                        </a:rPr>
                        <a:t>Specific focus on student data privacy.</a:t>
                      </a:r>
                    </a:p>
                    <a:p>
                      <a:pPr algn="l">
                        <a:lnSpc>
                          <a:spcPts val="2975"/>
                        </a:lnSpc>
                      </a:pPr>
                    </a:p>
                  </a:txBody>
                  <a:tcPr marL="47625" marR="47625" marT="47625" marB="47625"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9321745" y="1699791"/>
            <a:ext cx="8509101" cy="9311388"/>
          </a:xfrm>
          <a:custGeom>
            <a:avLst/>
            <a:gdLst/>
            <a:ahLst/>
            <a:cxnLst/>
            <a:rect r="r" b="b" t="t" l="l"/>
            <a:pathLst>
              <a:path h="9311388" w="8509101">
                <a:moveTo>
                  <a:pt x="0" y="0"/>
                </a:moveTo>
                <a:lnTo>
                  <a:pt x="8509101" y="0"/>
                </a:lnTo>
                <a:lnTo>
                  <a:pt x="8509101" y="9311388"/>
                </a:lnTo>
                <a:lnTo>
                  <a:pt x="0" y="9311388"/>
                </a:lnTo>
                <a:lnTo>
                  <a:pt x="0" y="0"/>
                </a:lnTo>
                <a:close/>
              </a:path>
            </a:pathLst>
          </a:custGeom>
          <a:blipFill>
            <a:blip r:embed="rId2"/>
            <a:stretch>
              <a:fillRect l="0" t="0" r="0" b="0"/>
            </a:stretch>
          </a:blipFill>
        </p:spPr>
      </p:sp>
      <p:sp>
        <p:nvSpPr>
          <p:cNvPr name="Freeform 3" id="3"/>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3"/>
            <a:stretch>
              <a:fillRect l="0" t="0" r="0" b="0"/>
            </a:stretch>
          </a:blipFill>
        </p:spPr>
      </p:sp>
      <p:sp>
        <p:nvSpPr>
          <p:cNvPr name="Freeform 4" id="4"/>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4"/>
            <a:stretch>
              <a:fillRect l="0" t="0" r="0" b="0"/>
            </a:stretch>
          </a:blipFill>
        </p:spPr>
      </p:sp>
      <p:sp>
        <p:nvSpPr>
          <p:cNvPr name="TextBox 5" id="5"/>
          <p:cNvSpPr txBox="true"/>
          <p:nvPr/>
        </p:nvSpPr>
        <p:spPr>
          <a:xfrm rot="0">
            <a:off x="466191" y="3604462"/>
            <a:ext cx="9101026" cy="3989800"/>
          </a:xfrm>
          <a:prstGeom prst="rect">
            <a:avLst/>
          </a:prstGeom>
        </p:spPr>
        <p:txBody>
          <a:bodyPr anchor="t" rtlCol="false" tIns="0" lIns="0" bIns="0" rIns="0">
            <a:spAutoFit/>
          </a:bodyPr>
          <a:lstStyle/>
          <a:p>
            <a:pPr algn="l" marL="0" indent="0" lvl="0">
              <a:lnSpc>
                <a:spcPts val="14498"/>
              </a:lnSpc>
              <a:spcBef>
                <a:spcPct val="0"/>
              </a:spcBef>
            </a:pPr>
            <a:r>
              <a:rPr lang="en-US" sz="20136">
                <a:solidFill>
                  <a:srgbClr val="6866E1"/>
                </a:solidFill>
                <a:latin typeface="Computer Says No"/>
              </a:rPr>
              <a:t>AGENTIC LLM FRAMEWORK</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958593" y="2386184"/>
            <a:ext cx="7112489" cy="6235991"/>
          </a:xfrm>
          <a:custGeom>
            <a:avLst/>
            <a:gdLst/>
            <a:ahLst/>
            <a:cxnLst/>
            <a:rect r="r" b="b" t="t" l="l"/>
            <a:pathLst>
              <a:path h="6235991" w="7112489">
                <a:moveTo>
                  <a:pt x="0" y="0"/>
                </a:moveTo>
                <a:lnTo>
                  <a:pt x="7112489" y="0"/>
                </a:lnTo>
                <a:lnTo>
                  <a:pt x="7112489" y="6235992"/>
                </a:lnTo>
                <a:lnTo>
                  <a:pt x="0" y="6235992"/>
                </a:lnTo>
                <a:lnTo>
                  <a:pt x="0" y="0"/>
                </a:lnTo>
                <a:close/>
              </a:path>
            </a:pathLst>
          </a:custGeom>
          <a:blipFill>
            <a:blip r:embed="rId2"/>
            <a:stretch>
              <a:fillRect l="-8719" t="0" r="0" b="0"/>
            </a:stretch>
          </a:blipFill>
        </p:spPr>
      </p:sp>
      <p:sp>
        <p:nvSpPr>
          <p:cNvPr name="TextBox 3" id="3"/>
          <p:cNvSpPr txBox="true"/>
          <p:nvPr/>
        </p:nvSpPr>
        <p:spPr>
          <a:xfrm rot="0">
            <a:off x="1028700" y="555137"/>
            <a:ext cx="7242648" cy="1507076"/>
          </a:xfrm>
          <a:prstGeom prst="rect">
            <a:avLst/>
          </a:prstGeom>
        </p:spPr>
        <p:txBody>
          <a:bodyPr anchor="t" rtlCol="false" tIns="0" lIns="0" bIns="0" rIns="0">
            <a:spAutoFit/>
          </a:bodyPr>
          <a:lstStyle/>
          <a:p>
            <a:pPr algn="l" marL="0" indent="0" lvl="0">
              <a:lnSpc>
                <a:spcPts val="10150"/>
              </a:lnSpc>
              <a:spcBef>
                <a:spcPct val="0"/>
              </a:spcBef>
            </a:pPr>
            <a:r>
              <a:rPr lang="en-US" sz="14097">
                <a:solidFill>
                  <a:srgbClr val="6866E1"/>
                </a:solidFill>
                <a:latin typeface="Computer Says No"/>
              </a:rPr>
              <a:t>OVERVIEW</a:t>
            </a:r>
          </a:p>
        </p:txBody>
      </p:sp>
      <p:sp>
        <p:nvSpPr>
          <p:cNvPr name="TextBox 4" id="4"/>
          <p:cNvSpPr txBox="true"/>
          <p:nvPr/>
        </p:nvSpPr>
        <p:spPr>
          <a:xfrm rot="0">
            <a:off x="1028700" y="2290934"/>
            <a:ext cx="9424801" cy="7467600"/>
          </a:xfrm>
          <a:prstGeom prst="rect">
            <a:avLst/>
          </a:prstGeom>
        </p:spPr>
        <p:txBody>
          <a:bodyPr anchor="t" rtlCol="false" tIns="0" lIns="0" bIns="0" rIns="0">
            <a:spAutoFit/>
          </a:bodyPr>
          <a:lstStyle/>
          <a:p>
            <a:pPr algn="just">
              <a:lnSpc>
                <a:spcPts val="3749"/>
              </a:lnSpc>
            </a:pPr>
            <a:r>
              <a:rPr lang="en-US" sz="2499">
                <a:solidFill>
                  <a:srgbClr val="FFFFFF"/>
                </a:solidFill>
                <a:latin typeface="Poppins Light"/>
              </a:rPr>
              <a:t>AI has the potential to revolutionize education by </a:t>
            </a:r>
          </a:p>
          <a:p>
            <a:pPr algn="just" marL="539749" indent="-269875" lvl="1">
              <a:lnSpc>
                <a:spcPts val="3749"/>
              </a:lnSpc>
              <a:buAutoNum type="arabicPeriod" startAt="1"/>
            </a:pPr>
            <a:r>
              <a:rPr lang="en-US" sz="2499">
                <a:solidFill>
                  <a:srgbClr val="FFFFFF"/>
                </a:solidFill>
                <a:latin typeface="Poppins Light"/>
              </a:rPr>
              <a:t>E</a:t>
            </a:r>
            <a:r>
              <a:rPr lang="en-US" sz="2499">
                <a:solidFill>
                  <a:srgbClr val="FFFFFF"/>
                </a:solidFill>
                <a:latin typeface="Poppins Light"/>
              </a:rPr>
              <a:t>nhancing learning procedures, </a:t>
            </a:r>
          </a:p>
          <a:p>
            <a:pPr algn="just" marL="539749" indent="-269875" lvl="1">
              <a:lnSpc>
                <a:spcPts val="3749"/>
              </a:lnSpc>
              <a:buAutoNum type="arabicPeriod" startAt="1"/>
            </a:pPr>
            <a:r>
              <a:rPr lang="en-US" sz="2499">
                <a:solidFill>
                  <a:srgbClr val="FFFFFF"/>
                </a:solidFill>
                <a:latin typeface="Poppins Light"/>
              </a:rPr>
              <a:t>I</a:t>
            </a:r>
            <a:r>
              <a:rPr lang="en-US" sz="2499">
                <a:solidFill>
                  <a:srgbClr val="FFFFFF"/>
                </a:solidFill>
                <a:latin typeface="Poppins Light"/>
              </a:rPr>
              <a:t>ncreasing administrative effectiveness, </a:t>
            </a:r>
          </a:p>
          <a:p>
            <a:pPr algn="just" marL="539749" indent="-269875" lvl="1">
              <a:lnSpc>
                <a:spcPts val="3749"/>
              </a:lnSpc>
              <a:buAutoNum type="arabicPeriod" startAt="1"/>
            </a:pPr>
            <a:r>
              <a:rPr lang="en-US" sz="2499">
                <a:solidFill>
                  <a:srgbClr val="FFFFFF"/>
                </a:solidFill>
                <a:latin typeface="Poppins Light"/>
              </a:rPr>
              <a:t>I</a:t>
            </a:r>
            <a:r>
              <a:rPr lang="en-US" sz="2499">
                <a:solidFill>
                  <a:srgbClr val="FFFFFF"/>
                </a:solidFill>
                <a:latin typeface="Poppins Light"/>
              </a:rPr>
              <a:t>mproving academic results. </a:t>
            </a:r>
          </a:p>
          <a:p>
            <a:pPr algn="just">
              <a:lnSpc>
                <a:spcPts val="3749"/>
              </a:lnSpc>
            </a:pPr>
          </a:p>
          <a:p>
            <a:pPr algn="just">
              <a:lnSpc>
                <a:spcPts val="3749"/>
              </a:lnSpc>
            </a:pPr>
            <a:r>
              <a:rPr lang="en-US" sz="2499">
                <a:solidFill>
                  <a:srgbClr val="FFFFFF"/>
                </a:solidFill>
                <a:latin typeface="Poppins Light"/>
              </a:rPr>
              <a:t>But there are also important ethical issues raised by this technical breakthrough that need to be resolved, such as:</a:t>
            </a:r>
          </a:p>
          <a:p>
            <a:pPr algn="just" marL="539749" indent="-269875" lvl="1">
              <a:lnSpc>
                <a:spcPts val="3749"/>
              </a:lnSpc>
              <a:buAutoNum type="arabicPeriod" startAt="1"/>
            </a:pPr>
            <a:r>
              <a:rPr lang="en-US" sz="2499">
                <a:solidFill>
                  <a:srgbClr val="FFFFFF"/>
                </a:solidFill>
                <a:latin typeface="Poppins Light"/>
              </a:rPr>
              <a:t> Increased productivity against worries about data privacy, </a:t>
            </a:r>
          </a:p>
          <a:p>
            <a:pPr algn="just" marL="539749" indent="-269875" lvl="1">
              <a:lnSpc>
                <a:spcPts val="3749"/>
              </a:lnSpc>
              <a:buAutoNum type="arabicPeriod" startAt="1"/>
            </a:pPr>
            <a:r>
              <a:rPr lang="en-US" sz="2499">
                <a:solidFill>
                  <a:srgbClr val="FFFFFF"/>
                </a:solidFill>
                <a:latin typeface="Poppins Light"/>
              </a:rPr>
              <a:t>I</a:t>
            </a:r>
            <a:r>
              <a:rPr lang="en-US" sz="2499">
                <a:solidFill>
                  <a:srgbClr val="FFFFFF"/>
                </a:solidFill>
                <a:latin typeface="Poppins Light"/>
              </a:rPr>
              <a:t>ssues regarding the use of copyrighted information by AI systems, and </a:t>
            </a:r>
          </a:p>
          <a:p>
            <a:pPr algn="just" marL="539749" indent="-269875" lvl="1">
              <a:lnSpc>
                <a:spcPts val="3749"/>
              </a:lnSpc>
              <a:buAutoNum type="arabicPeriod" startAt="1"/>
            </a:pPr>
            <a:r>
              <a:rPr lang="en-US" sz="2499">
                <a:solidFill>
                  <a:srgbClr val="FFFFFF"/>
                </a:solidFill>
                <a:latin typeface="Poppins Light"/>
              </a:rPr>
              <a:t>T</a:t>
            </a:r>
            <a:r>
              <a:rPr lang="en-US" sz="2499">
                <a:solidFill>
                  <a:srgbClr val="FFFFFF"/>
                </a:solidFill>
                <a:latin typeface="Poppins Light"/>
              </a:rPr>
              <a:t>he justice and openness in AI algorithms. </a:t>
            </a:r>
          </a:p>
          <a:p>
            <a:pPr algn="just">
              <a:lnSpc>
                <a:spcPts val="3749"/>
              </a:lnSpc>
            </a:pPr>
          </a:p>
          <a:p>
            <a:pPr algn="just">
              <a:lnSpc>
                <a:spcPts val="3749"/>
              </a:lnSpc>
            </a:pPr>
            <a:r>
              <a:rPr lang="en-US" sz="2499">
                <a:solidFill>
                  <a:srgbClr val="FFFFFF"/>
                </a:solidFill>
                <a:latin typeface="Poppins Light"/>
              </a:rPr>
              <a:t>Due to this complicated environment, implementing AI in educational contexts requires careful consideration and moral behavior with the right regulations and policies.</a:t>
            </a:r>
          </a:p>
        </p:txBody>
      </p:sp>
      <p:sp>
        <p:nvSpPr>
          <p:cNvPr name="AutoShape 5" id="5"/>
          <p:cNvSpPr/>
          <p:nvPr/>
        </p:nvSpPr>
        <p:spPr>
          <a:xfrm flipV="true">
            <a:off x="1028752" y="2024113"/>
            <a:ext cx="6920742" cy="1905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984575" y="1766729"/>
            <a:ext cx="2437412" cy="2131652"/>
          </a:xfrm>
          <a:custGeom>
            <a:avLst/>
            <a:gdLst/>
            <a:ahLst/>
            <a:cxnLst/>
            <a:rect r="r" b="b" t="t" l="l"/>
            <a:pathLst>
              <a:path h="2131652" w="2437412">
                <a:moveTo>
                  <a:pt x="0" y="0"/>
                </a:moveTo>
                <a:lnTo>
                  <a:pt x="2437412" y="0"/>
                </a:lnTo>
                <a:lnTo>
                  <a:pt x="2437412" y="2131651"/>
                </a:lnTo>
                <a:lnTo>
                  <a:pt x="0" y="2131651"/>
                </a:lnTo>
                <a:lnTo>
                  <a:pt x="0" y="0"/>
                </a:lnTo>
                <a:close/>
              </a:path>
            </a:pathLst>
          </a:custGeom>
          <a:blipFill>
            <a:blip r:embed="rId2"/>
            <a:stretch>
              <a:fillRect l="0" t="0" r="0" b="0"/>
            </a:stretch>
          </a:blipFill>
        </p:spPr>
      </p:sp>
      <p:sp>
        <p:nvSpPr>
          <p:cNvPr name="Freeform 3" id="3"/>
          <p:cNvSpPr/>
          <p:nvPr/>
        </p:nvSpPr>
        <p:spPr>
          <a:xfrm flipH="false" flipV="false" rot="0">
            <a:off x="4208706" y="1766729"/>
            <a:ext cx="2437412" cy="2131652"/>
          </a:xfrm>
          <a:custGeom>
            <a:avLst/>
            <a:gdLst/>
            <a:ahLst/>
            <a:cxnLst/>
            <a:rect r="r" b="b" t="t" l="l"/>
            <a:pathLst>
              <a:path h="2131652" w="2437412">
                <a:moveTo>
                  <a:pt x="0" y="0"/>
                </a:moveTo>
                <a:lnTo>
                  <a:pt x="2437413" y="0"/>
                </a:lnTo>
                <a:lnTo>
                  <a:pt x="2437413" y="2131651"/>
                </a:lnTo>
                <a:lnTo>
                  <a:pt x="0" y="2131651"/>
                </a:lnTo>
                <a:lnTo>
                  <a:pt x="0" y="0"/>
                </a:lnTo>
                <a:close/>
              </a:path>
            </a:pathLst>
          </a:custGeom>
          <a:blipFill>
            <a:blip r:embed="rId2"/>
            <a:stretch>
              <a:fillRect l="0" t="0" r="0" b="0"/>
            </a:stretch>
          </a:blipFill>
        </p:spPr>
      </p:sp>
      <p:sp>
        <p:nvSpPr>
          <p:cNvPr name="Freeform 4" id="4"/>
          <p:cNvSpPr/>
          <p:nvPr/>
        </p:nvSpPr>
        <p:spPr>
          <a:xfrm flipH="false" flipV="false" rot="0">
            <a:off x="7436694" y="1766729"/>
            <a:ext cx="2437412" cy="2131652"/>
          </a:xfrm>
          <a:custGeom>
            <a:avLst/>
            <a:gdLst/>
            <a:ahLst/>
            <a:cxnLst/>
            <a:rect r="r" b="b" t="t" l="l"/>
            <a:pathLst>
              <a:path h="2131652" w="2437412">
                <a:moveTo>
                  <a:pt x="0" y="0"/>
                </a:moveTo>
                <a:lnTo>
                  <a:pt x="2437412" y="0"/>
                </a:lnTo>
                <a:lnTo>
                  <a:pt x="2437412" y="2131651"/>
                </a:lnTo>
                <a:lnTo>
                  <a:pt x="0" y="2131651"/>
                </a:lnTo>
                <a:lnTo>
                  <a:pt x="0" y="0"/>
                </a:lnTo>
                <a:close/>
              </a:path>
            </a:pathLst>
          </a:custGeom>
          <a:blipFill>
            <a:blip r:embed="rId2"/>
            <a:stretch>
              <a:fillRect l="0" t="0" r="0" b="0"/>
            </a:stretch>
          </a:blipFill>
        </p:spPr>
      </p:sp>
      <p:sp>
        <p:nvSpPr>
          <p:cNvPr name="Freeform 5" id="5"/>
          <p:cNvSpPr/>
          <p:nvPr/>
        </p:nvSpPr>
        <p:spPr>
          <a:xfrm flipH="false" flipV="false" rot="0">
            <a:off x="8834027" y="6052185"/>
            <a:ext cx="2513341" cy="2150754"/>
          </a:xfrm>
          <a:custGeom>
            <a:avLst/>
            <a:gdLst/>
            <a:ahLst/>
            <a:cxnLst/>
            <a:rect r="r" b="b" t="t" l="l"/>
            <a:pathLst>
              <a:path h="2150754" w="2513341">
                <a:moveTo>
                  <a:pt x="0" y="0"/>
                </a:moveTo>
                <a:lnTo>
                  <a:pt x="2513342" y="0"/>
                </a:lnTo>
                <a:lnTo>
                  <a:pt x="2513342" y="2150754"/>
                </a:lnTo>
                <a:lnTo>
                  <a:pt x="0" y="2150754"/>
                </a:lnTo>
                <a:lnTo>
                  <a:pt x="0" y="0"/>
                </a:lnTo>
                <a:close/>
              </a:path>
            </a:pathLst>
          </a:custGeom>
          <a:blipFill>
            <a:blip r:embed="rId3"/>
            <a:stretch>
              <a:fillRect l="0" t="0" r="0" b="0"/>
            </a:stretch>
          </a:blipFill>
        </p:spPr>
      </p:sp>
      <p:sp>
        <p:nvSpPr>
          <p:cNvPr name="Freeform 6" id="6"/>
          <p:cNvSpPr/>
          <p:nvPr/>
        </p:nvSpPr>
        <p:spPr>
          <a:xfrm flipH="false" flipV="false" rot="0">
            <a:off x="12373011" y="6052185"/>
            <a:ext cx="2513341" cy="2150754"/>
          </a:xfrm>
          <a:custGeom>
            <a:avLst/>
            <a:gdLst/>
            <a:ahLst/>
            <a:cxnLst/>
            <a:rect r="r" b="b" t="t" l="l"/>
            <a:pathLst>
              <a:path h="2150754" w="2513341">
                <a:moveTo>
                  <a:pt x="0" y="0"/>
                </a:moveTo>
                <a:lnTo>
                  <a:pt x="2513341" y="0"/>
                </a:lnTo>
                <a:lnTo>
                  <a:pt x="2513341" y="2150754"/>
                </a:lnTo>
                <a:lnTo>
                  <a:pt x="0" y="2150754"/>
                </a:lnTo>
                <a:lnTo>
                  <a:pt x="0" y="0"/>
                </a:lnTo>
                <a:close/>
              </a:path>
            </a:pathLst>
          </a:custGeom>
          <a:blipFill>
            <a:blip r:embed="rId3"/>
            <a:stretch>
              <a:fillRect l="0" t="0" r="0" b="0"/>
            </a:stretch>
          </a:blipFill>
        </p:spPr>
      </p:sp>
      <p:sp>
        <p:nvSpPr>
          <p:cNvPr name="Freeform 7" id="7"/>
          <p:cNvSpPr/>
          <p:nvPr/>
        </p:nvSpPr>
        <p:spPr>
          <a:xfrm flipH="false" flipV="false" rot="0">
            <a:off x="15241019" y="6052185"/>
            <a:ext cx="2513341" cy="2150754"/>
          </a:xfrm>
          <a:custGeom>
            <a:avLst/>
            <a:gdLst/>
            <a:ahLst/>
            <a:cxnLst/>
            <a:rect r="r" b="b" t="t" l="l"/>
            <a:pathLst>
              <a:path h="2150754" w="2513341">
                <a:moveTo>
                  <a:pt x="0" y="0"/>
                </a:moveTo>
                <a:lnTo>
                  <a:pt x="2513341" y="0"/>
                </a:lnTo>
                <a:lnTo>
                  <a:pt x="2513341" y="2150754"/>
                </a:lnTo>
                <a:lnTo>
                  <a:pt x="0" y="2150754"/>
                </a:lnTo>
                <a:lnTo>
                  <a:pt x="0" y="0"/>
                </a:lnTo>
                <a:close/>
              </a:path>
            </a:pathLst>
          </a:custGeom>
          <a:blipFill>
            <a:blip r:embed="rId3"/>
            <a:stretch>
              <a:fillRect l="0" t="0" r="0" b="0"/>
            </a:stretch>
          </a:blipFill>
        </p:spPr>
      </p:sp>
      <p:sp>
        <p:nvSpPr>
          <p:cNvPr name="Freeform 8" id="8"/>
          <p:cNvSpPr/>
          <p:nvPr/>
        </p:nvSpPr>
        <p:spPr>
          <a:xfrm flipH="false" flipV="false" rot="0">
            <a:off x="11843787" y="-2077800"/>
            <a:ext cx="6638823" cy="5976180"/>
          </a:xfrm>
          <a:custGeom>
            <a:avLst/>
            <a:gdLst/>
            <a:ahLst/>
            <a:cxnLst/>
            <a:rect r="r" b="b" t="t" l="l"/>
            <a:pathLst>
              <a:path h="5976180" w="6638823">
                <a:moveTo>
                  <a:pt x="0" y="0"/>
                </a:moveTo>
                <a:lnTo>
                  <a:pt x="6638823" y="0"/>
                </a:lnTo>
                <a:lnTo>
                  <a:pt x="6638823" y="5976180"/>
                </a:lnTo>
                <a:lnTo>
                  <a:pt x="0" y="5976180"/>
                </a:lnTo>
                <a:lnTo>
                  <a:pt x="0" y="0"/>
                </a:lnTo>
                <a:close/>
              </a:path>
            </a:pathLst>
          </a:custGeom>
          <a:blipFill>
            <a:blip r:embed="rId4">
              <a:alphaModFix amt="54000"/>
            </a:blip>
            <a:stretch>
              <a:fillRect l="0" t="0" r="0" b="0"/>
            </a:stretch>
          </a:blipFill>
        </p:spPr>
      </p:sp>
      <p:sp>
        <p:nvSpPr>
          <p:cNvPr name="Freeform 9" id="9"/>
          <p:cNvSpPr/>
          <p:nvPr/>
        </p:nvSpPr>
        <p:spPr>
          <a:xfrm flipH="false" flipV="false" rot="0">
            <a:off x="1122180" y="6310038"/>
            <a:ext cx="6173053" cy="2601942"/>
          </a:xfrm>
          <a:custGeom>
            <a:avLst/>
            <a:gdLst/>
            <a:ahLst/>
            <a:cxnLst/>
            <a:rect r="r" b="b" t="t" l="l"/>
            <a:pathLst>
              <a:path h="2601942" w="6173053">
                <a:moveTo>
                  <a:pt x="0" y="0"/>
                </a:moveTo>
                <a:lnTo>
                  <a:pt x="6173053" y="0"/>
                </a:lnTo>
                <a:lnTo>
                  <a:pt x="6173053" y="2601942"/>
                </a:lnTo>
                <a:lnTo>
                  <a:pt x="0" y="2601942"/>
                </a:lnTo>
                <a:lnTo>
                  <a:pt x="0" y="0"/>
                </a:lnTo>
                <a:close/>
              </a:path>
            </a:pathLst>
          </a:custGeom>
          <a:blipFill>
            <a:blip r:embed="rId5">
              <a:alphaModFix amt="40000"/>
            </a:blip>
            <a:stretch>
              <a:fillRect l="0" t="0" r="0" b="0"/>
            </a:stretch>
          </a:blipFill>
        </p:spPr>
      </p:sp>
      <p:sp>
        <p:nvSpPr>
          <p:cNvPr name="TextBox 10" id="10"/>
          <p:cNvSpPr txBox="true"/>
          <p:nvPr/>
        </p:nvSpPr>
        <p:spPr>
          <a:xfrm rot="0">
            <a:off x="-4693047" y="831532"/>
            <a:ext cx="16536834" cy="651510"/>
          </a:xfrm>
          <a:prstGeom prst="rect">
            <a:avLst/>
          </a:prstGeom>
        </p:spPr>
        <p:txBody>
          <a:bodyPr anchor="t" rtlCol="false" tIns="0" lIns="0" bIns="0" rIns="0">
            <a:spAutoFit/>
          </a:bodyPr>
          <a:lstStyle/>
          <a:p>
            <a:pPr algn="ctr" marL="0" indent="0" lvl="0">
              <a:lnSpc>
                <a:spcPts val="4320"/>
              </a:lnSpc>
              <a:spcBef>
                <a:spcPct val="0"/>
              </a:spcBef>
            </a:pPr>
            <a:r>
              <a:rPr lang="en-US" sz="6000">
                <a:solidFill>
                  <a:srgbClr val="6866E1"/>
                </a:solidFill>
                <a:latin typeface="Computer Says No"/>
              </a:rPr>
              <a:t>AGENTS IN LLM MODEL</a:t>
            </a:r>
          </a:p>
        </p:txBody>
      </p:sp>
      <p:sp>
        <p:nvSpPr>
          <p:cNvPr name="TextBox 11" id="11"/>
          <p:cNvSpPr txBox="true"/>
          <p:nvPr/>
        </p:nvSpPr>
        <p:spPr>
          <a:xfrm rot="0">
            <a:off x="450192" y="4060305"/>
            <a:ext cx="3506177" cy="1051941"/>
          </a:xfrm>
          <a:prstGeom prst="rect">
            <a:avLst/>
          </a:prstGeom>
        </p:spPr>
        <p:txBody>
          <a:bodyPr anchor="t" rtlCol="false" tIns="0" lIns="0" bIns="0" rIns="0">
            <a:spAutoFit/>
          </a:bodyPr>
          <a:lstStyle/>
          <a:p>
            <a:pPr algn="ctr">
              <a:lnSpc>
                <a:spcPts val="4211"/>
              </a:lnSpc>
            </a:pPr>
            <a:r>
              <a:rPr lang="en-US" sz="2599">
                <a:solidFill>
                  <a:srgbClr val="FFFFFF"/>
                </a:solidFill>
                <a:latin typeface="Poppins Light"/>
              </a:rPr>
              <a:t>Student Context</a:t>
            </a:r>
          </a:p>
          <a:p>
            <a:pPr algn="ctr">
              <a:lnSpc>
                <a:spcPts val="4211"/>
              </a:lnSpc>
            </a:pPr>
            <a:r>
              <a:rPr lang="en-US" sz="2599">
                <a:solidFill>
                  <a:srgbClr val="FFFFFF"/>
                </a:solidFill>
                <a:latin typeface="Poppins Light"/>
              </a:rPr>
              <a:t> Collector</a:t>
            </a:r>
          </a:p>
        </p:txBody>
      </p:sp>
      <p:sp>
        <p:nvSpPr>
          <p:cNvPr name="TextBox 12" id="12"/>
          <p:cNvSpPr txBox="true"/>
          <p:nvPr/>
        </p:nvSpPr>
        <p:spPr>
          <a:xfrm rot="0">
            <a:off x="3956370" y="4091559"/>
            <a:ext cx="2949449" cy="1051941"/>
          </a:xfrm>
          <a:prstGeom prst="rect">
            <a:avLst/>
          </a:prstGeom>
        </p:spPr>
        <p:txBody>
          <a:bodyPr anchor="t" rtlCol="false" tIns="0" lIns="0" bIns="0" rIns="0">
            <a:spAutoFit/>
          </a:bodyPr>
          <a:lstStyle/>
          <a:p>
            <a:pPr algn="ctr">
              <a:lnSpc>
                <a:spcPts val="4211"/>
              </a:lnSpc>
            </a:pPr>
            <a:r>
              <a:rPr lang="en-US" sz="2599">
                <a:solidFill>
                  <a:srgbClr val="FFFFFF"/>
                </a:solidFill>
                <a:latin typeface="Poppins Light"/>
              </a:rPr>
              <a:t>Subject Topic </a:t>
            </a:r>
          </a:p>
          <a:p>
            <a:pPr algn="ctr">
              <a:lnSpc>
                <a:spcPts val="4211"/>
              </a:lnSpc>
            </a:pPr>
            <a:r>
              <a:rPr lang="en-US" sz="2599">
                <a:solidFill>
                  <a:srgbClr val="FFFFFF"/>
                </a:solidFill>
                <a:latin typeface="Poppins Light"/>
              </a:rPr>
              <a:t>Specifier </a:t>
            </a:r>
          </a:p>
        </p:txBody>
      </p:sp>
      <p:sp>
        <p:nvSpPr>
          <p:cNvPr name="TextBox 13" id="13"/>
          <p:cNvSpPr txBox="true"/>
          <p:nvPr/>
        </p:nvSpPr>
        <p:spPr>
          <a:xfrm rot="0">
            <a:off x="7436694" y="4091559"/>
            <a:ext cx="2433979" cy="518541"/>
          </a:xfrm>
          <a:prstGeom prst="rect">
            <a:avLst/>
          </a:prstGeom>
        </p:spPr>
        <p:txBody>
          <a:bodyPr anchor="t" rtlCol="false" tIns="0" lIns="0" bIns="0" rIns="0">
            <a:spAutoFit/>
          </a:bodyPr>
          <a:lstStyle/>
          <a:p>
            <a:pPr algn="ctr">
              <a:lnSpc>
                <a:spcPts val="4211"/>
              </a:lnSpc>
            </a:pPr>
            <a:r>
              <a:rPr lang="en-US" sz="2599">
                <a:solidFill>
                  <a:srgbClr val="FFFFFF"/>
                </a:solidFill>
                <a:latin typeface="Poppins Light"/>
              </a:rPr>
              <a:t>Topic Helper  </a:t>
            </a:r>
          </a:p>
        </p:txBody>
      </p:sp>
      <p:sp>
        <p:nvSpPr>
          <p:cNvPr name="TextBox 14" id="14"/>
          <p:cNvSpPr txBox="true"/>
          <p:nvPr/>
        </p:nvSpPr>
        <p:spPr>
          <a:xfrm rot="0">
            <a:off x="6463529" y="4905363"/>
            <a:ext cx="16536834" cy="651510"/>
          </a:xfrm>
          <a:prstGeom prst="rect">
            <a:avLst/>
          </a:prstGeom>
        </p:spPr>
        <p:txBody>
          <a:bodyPr anchor="t" rtlCol="false" tIns="0" lIns="0" bIns="0" rIns="0">
            <a:spAutoFit/>
          </a:bodyPr>
          <a:lstStyle/>
          <a:p>
            <a:pPr algn="ctr" marL="0" indent="0" lvl="0">
              <a:lnSpc>
                <a:spcPts val="4320"/>
              </a:lnSpc>
              <a:spcBef>
                <a:spcPct val="0"/>
              </a:spcBef>
            </a:pPr>
            <a:r>
              <a:rPr lang="en-US" sz="6000">
                <a:solidFill>
                  <a:srgbClr val="6866E1"/>
                </a:solidFill>
                <a:latin typeface="Computer Says No"/>
              </a:rPr>
              <a:t>TASKS CREATOR IN LLM MODEL</a:t>
            </a:r>
          </a:p>
        </p:txBody>
      </p:sp>
      <p:sp>
        <p:nvSpPr>
          <p:cNvPr name="TextBox 15" id="15"/>
          <p:cNvSpPr txBox="true"/>
          <p:nvPr/>
        </p:nvSpPr>
        <p:spPr>
          <a:xfrm rot="0">
            <a:off x="8337609" y="8393439"/>
            <a:ext cx="3506177" cy="518541"/>
          </a:xfrm>
          <a:prstGeom prst="rect">
            <a:avLst/>
          </a:prstGeom>
        </p:spPr>
        <p:txBody>
          <a:bodyPr anchor="t" rtlCol="false" tIns="0" lIns="0" bIns="0" rIns="0">
            <a:spAutoFit/>
          </a:bodyPr>
          <a:lstStyle/>
          <a:p>
            <a:pPr algn="ctr">
              <a:lnSpc>
                <a:spcPts val="4211"/>
              </a:lnSpc>
            </a:pPr>
            <a:r>
              <a:rPr lang="en-US" sz="2599">
                <a:solidFill>
                  <a:srgbClr val="FFFFFF"/>
                </a:solidFill>
                <a:latin typeface="Poppins Light"/>
              </a:rPr>
              <a:t>Collect Context</a:t>
            </a:r>
          </a:p>
        </p:txBody>
      </p:sp>
      <p:sp>
        <p:nvSpPr>
          <p:cNvPr name="TextBox 16" id="16"/>
          <p:cNvSpPr txBox="true"/>
          <p:nvPr/>
        </p:nvSpPr>
        <p:spPr>
          <a:xfrm rot="0">
            <a:off x="11734841" y="8393439"/>
            <a:ext cx="3506177" cy="518541"/>
          </a:xfrm>
          <a:prstGeom prst="rect">
            <a:avLst/>
          </a:prstGeom>
        </p:spPr>
        <p:txBody>
          <a:bodyPr anchor="t" rtlCol="false" tIns="0" lIns="0" bIns="0" rIns="0">
            <a:spAutoFit/>
          </a:bodyPr>
          <a:lstStyle/>
          <a:p>
            <a:pPr algn="ctr">
              <a:lnSpc>
                <a:spcPts val="4211"/>
              </a:lnSpc>
            </a:pPr>
            <a:r>
              <a:rPr lang="en-US" sz="2599">
                <a:solidFill>
                  <a:srgbClr val="FFFFFF"/>
                </a:solidFill>
                <a:latin typeface="Poppins Light"/>
              </a:rPr>
              <a:t>Specify Topic</a:t>
            </a:r>
          </a:p>
        </p:txBody>
      </p:sp>
      <p:sp>
        <p:nvSpPr>
          <p:cNvPr name="TextBox 17" id="17"/>
          <p:cNvSpPr txBox="true"/>
          <p:nvPr/>
        </p:nvSpPr>
        <p:spPr>
          <a:xfrm rot="0">
            <a:off x="14731946" y="8393439"/>
            <a:ext cx="3506177" cy="518541"/>
          </a:xfrm>
          <a:prstGeom prst="rect">
            <a:avLst/>
          </a:prstGeom>
        </p:spPr>
        <p:txBody>
          <a:bodyPr anchor="t" rtlCol="false" tIns="0" lIns="0" bIns="0" rIns="0">
            <a:spAutoFit/>
          </a:bodyPr>
          <a:lstStyle/>
          <a:p>
            <a:pPr algn="ctr">
              <a:lnSpc>
                <a:spcPts val="4211"/>
              </a:lnSpc>
            </a:pPr>
            <a:r>
              <a:rPr lang="en-US" sz="2599">
                <a:solidFill>
                  <a:srgbClr val="FFFFFF"/>
                </a:solidFill>
                <a:latin typeface="Poppins Light"/>
              </a:rPr>
              <a:t>Provide Help</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TextBox 2" id="2"/>
          <p:cNvSpPr txBox="true"/>
          <p:nvPr/>
        </p:nvSpPr>
        <p:spPr>
          <a:xfrm rot="0">
            <a:off x="875583" y="560070"/>
            <a:ext cx="16536834" cy="1194435"/>
          </a:xfrm>
          <a:prstGeom prst="rect">
            <a:avLst/>
          </a:prstGeom>
        </p:spPr>
        <p:txBody>
          <a:bodyPr anchor="t" rtlCol="false" tIns="0" lIns="0" bIns="0" rIns="0">
            <a:spAutoFit/>
          </a:bodyPr>
          <a:lstStyle/>
          <a:p>
            <a:pPr algn="ctr" marL="0" indent="0" lvl="0">
              <a:lnSpc>
                <a:spcPts val="4320"/>
              </a:lnSpc>
              <a:spcBef>
                <a:spcPct val="0"/>
              </a:spcBef>
            </a:pPr>
            <a:r>
              <a:rPr lang="en-US" sz="6000">
                <a:solidFill>
                  <a:srgbClr val="6866E1"/>
                </a:solidFill>
                <a:latin typeface="Computer Says No"/>
              </a:rPr>
              <a:t>EVALUATE THE EFFECTIVENESS AND ALIGNMENT OF STUDY ASSISTANCE PLANS GENERATED BY AN LLM FOR DIFFERENT EDUCATIONAL NEEDS</a:t>
            </a:r>
          </a:p>
        </p:txBody>
      </p:sp>
      <p:sp>
        <p:nvSpPr>
          <p:cNvPr name="Freeform 3" id="3"/>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2"/>
            <a:stretch>
              <a:fillRect l="0" t="0" r="0" b="0"/>
            </a:stretch>
          </a:blipFill>
        </p:spPr>
      </p:sp>
      <p:sp>
        <p:nvSpPr>
          <p:cNvPr name="TextBox 4" id="4"/>
          <p:cNvSpPr txBox="true"/>
          <p:nvPr/>
        </p:nvSpPr>
        <p:spPr>
          <a:xfrm rot="0">
            <a:off x="713086" y="2338959"/>
            <a:ext cx="5325096" cy="6919341"/>
          </a:xfrm>
          <a:prstGeom prst="rect">
            <a:avLst/>
          </a:prstGeom>
        </p:spPr>
        <p:txBody>
          <a:bodyPr anchor="t" rtlCol="false" tIns="0" lIns="0" bIns="0" rIns="0">
            <a:spAutoFit/>
          </a:bodyPr>
          <a:lstStyle/>
          <a:p>
            <a:pPr algn="l">
              <a:lnSpc>
                <a:spcPts val="4211"/>
              </a:lnSpc>
            </a:pPr>
            <a:r>
              <a:rPr lang="en-US" sz="2599">
                <a:solidFill>
                  <a:srgbClr val="FFFFFF"/>
                </a:solidFill>
                <a:latin typeface="Poppins Bold"/>
              </a:rPr>
              <a:t>Environmental Science </a:t>
            </a:r>
          </a:p>
          <a:p>
            <a:pPr algn="l">
              <a:lnSpc>
                <a:spcPts val="4211"/>
              </a:lnSpc>
            </a:pPr>
          </a:p>
          <a:p>
            <a:pPr algn="l">
              <a:lnSpc>
                <a:spcPts val="4211"/>
              </a:lnSpc>
            </a:pPr>
            <a:r>
              <a:rPr lang="en-US" sz="2599">
                <a:solidFill>
                  <a:srgbClr val="FFFFFF"/>
                </a:solidFill>
                <a:latin typeface="Poppins Light"/>
              </a:rPr>
              <a:t>Prompt: Plan a detailed study assistance session covering ecosystems, biodiversity, pollution, and sustainable practices for a high school student.</a:t>
            </a:r>
          </a:p>
          <a:p>
            <a:pPr algn="l">
              <a:lnSpc>
                <a:spcPts val="4211"/>
              </a:lnSpc>
            </a:pPr>
          </a:p>
          <a:p>
            <a:pPr algn="l" marL="561339" indent="-280669" lvl="1">
              <a:lnSpc>
                <a:spcPts val="4211"/>
              </a:lnSpc>
              <a:buFont typeface="Arial"/>
              <a:buChar char="•"/>
            </a:pPr>
            <a:r>
              <a:rPr lang="en-US" sz="2599">
                <a:solidFill>
                  <a:srgbClr val="FFFFFF"/>
                </a:solidFill>
                <a:latin typeface="Poppins Light"/>
              </a:rPr>
              <a:t>Narrowly focused on climate change.</a:t>
            </a:r>
          </a:p>
          <a:p>
            <a:pPr algn="l" marL="561339" indent="-280669" lvl="1">
              <a:lnSpc>
                <a:spcPts val="4211"/>
              </a:lnSpc>
              <a:buFont typeface="Arial"/>
              <a:buChar char="•"/>
            </a:pPr>
            <a:r>
              <a:rPr lang="en-US" sz="2599">
                <a:solidFill>
                  <a:srgbClr val="FFFFFF"/>
                </a:solidFill>
                <a:latin typeface="Poppins Light"/>
              </a:rPr>
              <a:t>Partial alignment</a:t>
            </a:r>
          </a:p>
          <a:p>
            <a:pPr algn="l" marL="561339" indent="-280669" lvl="1">
              <a:lnSpc>
                <a:spcPts val="4211"/>
              </a:lnSpc>
              <a:buFont typeface="Arial"/>
              <a:buChar char="•"/>
            </a:pPr>
            <a:r>
              <a:rPr lang="en-US" sz="2599">
                <a:solidFill>
                  <a:srgbClr val="FFFFFF"/>
                </a:solidFill>
                <a:latin typeface="Poppins Light"/>
              </a:rPr>
              <a:t>Detailed but limited in scope</a:t>
            </a:r>
          </a:p>
        </p:txBody>
      </p:sp>
      <p:sp>
        <p:nvSpPr>
          <p:cNvPr name="TextBox 5" id="5"/>
          <p:cNvSpPr txBox="true"/>
          <p:nvPr/>
        </p:nvSpPr>
        <p:spPr>
          <a:xfrm rot="0">
            <a:off x="6423201" y="2305105"/>
            <a:ext cx="5222522" cy="7452741"/>
          </a:xfrm>
          <a:prstGeom prst="rect">
            <a:avLst/>
          </a:prstGeom>
        </p:spPr>
        <p:txBody>
          <a:bodyPr anchor="t" rtlCol="false" tIns="0" lIns="0" bIns="0" rIns="0">
            <a:spAutoFit/>
          </a:bodyPr>
          <a:lstStyle/>
          <a:p>
            <a:pPr algn="l">
              <a:lnSpc>
                <a:spcPts val="4211"/>
              </a:lnSpc>
            </a:pPr>
            <a:r>
              <a:rPr lang="en-US" sz="2599">
                <a:solidFill>
                  <a:srgbClr val="FFFFFF"/>
                </a:solidFill>
                <a:latin typeface="Poppins Bold"/>
              </a:rPr>
              <a:t>Accounting Principles</a:t>
            </a:r>
          </a:p>
          <a:p>
            <a:pPr algn="l">
              <a:lnSpc>
                <a:spcPts val="4211"/>
              </a:lnSpc>
            </a:pPr>
          </a:p>
          <a:p>
            <a:pPr algn="l">
              <a:lnSpc>
                <a:spcPts val="4211"/>
              </a:lnSpc>
            </a:pPr>
            <a:r>
              <a:rPr lang="en-US" sz="2599">
                <a:solidFill>
                  <a:srgbClr val="FFFFFF"/>
                </a:solidFill>
                <a:latin typeface="Poppins Light"/>
              </a:rPr>
              <a:t>Prompt: Plan a study session covering basic accounting principles, including examples, for a second-year college student with a learning disability.</a:t>
            </a:r>
          </a:p>
          <a:p>
            <a:pPr algn="l">
              <a:lnSpc>
                <a:spcPts val="4211"/>
              </a:lnSpc>
            </a:pPr>
          </a:p>
          <a:p>
            <a:pPr algn="l" marL="561339" indent="-280669" lvl="1">
              <a:lnSpc>
                <a:spcPts val="4211"/>
              </a:lnSpc>
              <a:buFont typeface="Arial"/>
              <a:buChar char="•"/>
            </a:pPr>
            <a:r>
              <a:rPr lang="en-US" sz="2599">
                <a:solidFill>
                  <a:srgbClr val="FFFFFF"/>
                </a:solidFill>
                <a:latin typeface="Poppins Light"/>
              </a:rPr>
              <a:t>Focused on a specific principle with practical examples</a:t>
            </a:r>
          </a:p>
          <a:p>
            <a:pPr algn="l" marL="561339" indent="-280669" lvl="1">
              <a:lnSpc>
                <a:spcPts val="4211"/>
              </a:lnSpc>
              <a:buFont typeface="Arial"/>
              <a:buChar char="•"/>
            </a:pPr>
            <a:r>
              <a:rPr lang="en-US" sz="2599">
                <a:solidFill>
                  <a:srgbClr val="FFFFFF"/>
                </a:solidFill>
                <a:latin typeface="Poppins Light"/>
              </a:rPr>
              <a:t>Good alignment</a:t>
            </a:r>
          </a:p>
          <a:p>
            <a:pPr algn="l" marL="561339" indent="-280669" lvl="1">
              <a:lnSpc>
                <a:spcPts val="4211"/>
              </a:lnSpc>
              <a:buFont typeface="Arial"/>
              <a:buChar char="•"/>
            </a:pPr>
            <a:r>
              <a:rPr lang="en-US" sz="2599">
                <a:solidFill>
                  <a:srgbClr val="FFFFFF"/>
                </a:solidFill>
                <a:latin typeface="Poppins Light"/>
              </a:rPr>
              <a:t>Detailed and focused</a:t>
            </a:r>
          </a:p>
        </p:txBody>
      </p:sp>
      <p:sp>
        <p:nvSpPr>
          <p:cNvPr name="TextBox 6" id="6"/>
          <p:cNvSpPr txBox="true"/>
          <p:nvPr/>
        </p:nvSpPr>
        <p:spPr>
          <a:xfrm rot="0">
            <a:off x="12030743" y="2305105"/>
            <a:ext cx="5660125" cy="6919341"/>
          </a:xfrm>
          <a:prstGeom prst="rect">
            <a:avLst/>
          </a:prstGeom>
        </p:spPr>
        <p:txBody>
          <a:bodyPr anchor="t" rtlCol="false" tIns="0" lIns="0" bIns="0" rIns="0">
            <a:spAutoFit/>
          </a:bodyPr>
          <a:lstStyle/>
          <a:p>
            <a:pPr algn="l">
              <a:lnSpc>
                <a:spcPts val="4211"/>
              </a:lnSpc>
            </a:pPr>
            <a:r>
              <a:rPr lang="en-US" sz="2599">
                <a:solidFill>
                  <a:srgbClr val="FFFFFF"/>
                </a:solidFill>
                <a:latin typeface="Poppins Bold"/>
              </a:rPr>
              <a:t>War in Ukraine</a:t>
            </a:r>
          </a:p>
          <a:p>
            <a:pPr algn="l">
              <a:lnSpc>
                <a:spcPts val="4211"/>
              </a:lnSpc>
            </a:pPr>
          </a:p>
          <a:p>
            <a:pPr algn="l">
              <a:lnSpc>
                <a:spcPts val="4211"/>
              </a:lnSpc>
            </a:pPr>
            <a:r>
              <a:rPr lang="en-US" sz="2599">
                <a:solidFill>
                  <a:srgbClr val="FFFFFF"/>
                </a:solidFill>
                <a:latin typeface="Poppins Light"/>
              </a:rPr>
              <a:t>Prompt: Plan a session covering the historical background, key events, major players, and impact on global politics and economy for a second-year college student with a learning disability.</a:t>
            </a:r>
          </a:p>
          <a:p>
            <a:pPr algn="l">
              <a:lnSpc>
                <a:spcPts val="4211"/>
              </a:lnSpc>
            </a:pPr>
          </a:p>
          <a:p>
            <a:pPr algn="l" marL="561339" indent="-280669" lvl="1">
              <a:lnSpc>
                <a:spcPts val="4211"/>
              </a:lnSpc>
              <a:buFont typeface="Arial"/>
              <a:buChar char="•"/>
            </a:pPr>
            <a:r>
              <a:rPr lang="en-US" sz="2599">
                <a:solidFill>
                  <a:srgbClr val="FFFFFF"/>
                </a:solidFill>
                <a:latin typeface="Poppins Light"/>
              </a:rPr>
              <a:t>Covered full scope of the prompt.</a:t>
            </a:r>
          </a:p>
          <a:p>
            <a:pPr algn="l" marL="561339" indent="-280669" lvl="1">
              <a:lnSpc>
                <a:spcPts val="4211"/>
              </a:lnSpc>
              <a:buFont typeface="Arial"/>
              <a:buChar char="•"/>
            </a:pPr>
            <a:r>
              <a:rPr lang="en-US" sz="2599">
                <a:solidFill>
                  <a:srgbClr val="FFFFFF"/>
                </a:solidFill>
                <a:latin typeface="Poppins Light"/>
              </a:rPr>
              <a:t>Good alignment</a:t>
            </a:r>
          </a:p>
          <a:p>
            <a:pPr algn="l" marL="561339" indent="-280669" lvl="1">
              <a:lnSpc>
                <a:spcPts val="4211"/>
              </a:lnSpc>
              <a:buFont typeface="Arial"/>
              <a:buChar char="•"/>
            </a:pPr>
            <a:r>
              <a:rPr lang="en-US" sz="2599">
                <a:solidFill>
                  <a:srgbClr val="FFFFFF"/>
                </a:solidFill>
                <a:latin typeface="Poppins Light"/>
              </a:rPr>
              <a:t>Broad and detailed</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AutoShape 2" id="2"/>
          <p:cNvSpPr/>
          <p:nvPr/>
        </p:nvSpPr>
        <p:spPr>
          <a:xfrm>
            <a:off x="5764344" y="5958420"/>
            <a:ext cx="0" cy="5145633"/>
          </a:xfrm>
          <a:prstGeom prst="line">
            <a:avLst/>
          </a:prstGeom>
          <a:ln cap="flat" w="38100">
            <a:solidFill>
              <a:srgbClr val="FFFFFF"/>
            </a:solidFill>
            <a:prstDash val="solid"/>
            <a:headEnd type="none" len="sm" w="sm"/>
            <a:tailEnd type="none" len="sm" w="sm"/>
          </a:ln>
        </p:spPr>
      </p:sp>
      <p:sp>
        <p:nvSpPr>
          <p:cNvPr name="AutoShape 3" id="3"/>
          <p:cNvSpPr/>
          <p:nvPr/>
        </p:nvSpPr>
        <p:spPr>
          <a:xfrm>
            <a:off x="5802444" y="-2572817"/>
            <a:ext cx="0" cy="5145633"/>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10208092" y="-358876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Freeform 5" id="5"/>
          <p:cNvSpPr/>
          <p:nvPr/>
        </p:nvSpPr>
        <p:spPr>
          <a:xfrm flipH="false" flipV="false" rot="0">
            <a:off x="-1995996" y="5507733"/>
            <a:ext cx="10008973" cy="8229600"/>
          </a:xfrm>
          <a:custGeom>
            <a:avLst/>
            <a:gdLst/>
            <a:ahLst/>
            <a:cxnLst/>
            <a:rect r="r" b="b" t="t" l="l"/>
            <a:pathLst>
              <a:path h="8229600" w="10008973">
                <a:moveTo>
                  <a:pt x="0" y="0"/>
                </a:moveTo>
                <a:lnTo>
                  <a:pt x="10008973" y="0"/>
                </a:lnTo>
                <a:lnTo>
                  <a:pt x="10008973" y="8229600"/>
                </a:lnTo>
                <a:lnTo>
                  <a:pt x="0" y="8229600"/>
                </a:lnTo>
                <a:lnTo>
                  <a:pt x="0" y="0"/>
                </a:lnTo>
                <a:close/>
              </a:path>
            </a:pathLst>
          </a:custGeom>
          <a:blipFill>
            <a:blip r:embed="rId2"/>
            <a:stretch>
              <a:fillRect l="0" t="0" r="0" b="0"/>
            </a:stretch>
          </a:blipFill>
        </p:spPr>
      </p:sp>
      <p:sp>
        <p:nvSpPr>
          <p:cNvPr name="TextBox 6" id="6"/>
          <p:cNvSpPr txBox="true"/>
          <p:nvPr/>
        </p:nvSpPr>
        <p:spPr>
          <a:xfrm rot="0">
            <a:off x="1619702" y="2582224"/>
            <a:ext cx="7747874" cy="3236382"/>
          </a:xfrm>
          <a:prstGeom prst="rect">
            <a:avLst/>
          </a:prstGeom>
        </p:spPr>
        <p:txBody>
          <a:bodyPr anchor="t" rtlCol="false" tIns="0" lIns="0" bIns="0" rIns="0">
            <a:spAutoFit/>
          </a:bodyPr>
          <a:lstStyle/>
          <a:p>
            <a:pPr algn="ctr" marL="0" indent="0" lvl="0">
              <a:lnSpc>
                <a:spcPts val="26366"/>
              </a:lnSpc>
            </a:pPr>
            <a:r>
              <a:rPr lang="en-US" sz="18833">
                <a:solidFill>
                  <a:srgbClr val="6866E1"/>
                </a:solidFill>
                <a:latin typeface="Computer Says No"/>
              </a:rPr>
              <a:t>THANK YOU!</a:t>
            </a:r>
          </a:p>
        </p:txBody>
      </p:sp>
      <p:sp>
        <p:nvSpPr>
          <p:cNvPr name="Freeform 7" id="7"/>
          <p:cNvSpPr/>
          <p:nvPr/>
        </p:nvSpPr>
        <p:spPr>
          <a:xfrm flipH="false" flipV="false" rot="0">
            <a:off x="9144000" y="1550639"/>
            <a:ext cx="8001878" cy="8071895"/>
          </a:xfrm>
          <a:custGeom>
            <a:avLst/>
            <a:gdLst/>
            <a:ahLst/>
            <a:cxnLst/>
            <a:rect r="r" b="b" t="t" l="l"/>
            <a:pathLst>
              <a:path h="8071895" w="8001878">
                <a:moveTo>
                  <a:pt x="0" y="0"/>
                </a:moveTo>
                <a:lnTo>
                  <a:pt x="8001878" y="0"/>
                </a:lnTo>
                <a:lnTo>
                  <a:pt x="8001878" y="8071894"/>
                </a:lnTo>
                <a:lnTo>
                  <a:pt x="0" y="8071894"/>
                </a:lnTo>
                <a:lnTo>
                  <a:pt x="0" y="0"/>
                </a:lnTo>
                <a:close/>
              </a:path>
            </a:pathLst>
          </a:custGeom>
          <a:blipFill>
            <a:blip r:embed="rId3"/>
            <a:stretch>
              <a:fillRect l="0" t="0" r="0" b="0"/>
            </a:stretch>
          </a:blipFill>
        </p:spPr>
      </p:sp>
      <p:sp>
        <p:nvSpPr>
          <p:cNvPr name="Freeform 8" id="8"/>
          <p:cNvSpPr/>
          <p:nvPr/>
        </p:nvSpPr>
        <p:spPr>
          <a:xfrm flipH="false" flipV="false" rot="0">
            <a:off x="-1995996" y="7317810"/>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
        <p:nvSpPr>
          <p:cNvPr name="Freeform 9" id="9"/>
          <p:cNvSpPr/>
          <p:nvPr/>
        </p:nvSpPr>
        <p:spPr>
          <a:xfrm flipH="false" flipV="false" rot="0">
            <a:off x="14771515" y="-3149182"/>
            <a:ext cx="6049393" cy="5290528"/>
          </a:xfrm>
          <a:custGeom>
            <a:avLst/>
            <a:gdLst/>
            <a:ahLst/>
            <a:cxnLst/>
            <a:rect r="r" b="b" t="t" l="l"/>
            <a:pathLst>
              <a:path h="5290528" w="6049393">
                <a:moveTo>
                  <a:pt x="0" y="0"/>
                </a:moveTo>
                <a:lnTo>
                  <a:pt x="6049392" y="0"/>
                </a:lnTo>
                <a:lnTo>
                  <a:pt x="6049392" y="5290527"/>
                </a:lnTo>
                <a:lnTo>
                  <a:pt x="0" y="5290527"/>
                </a:lnTo>
                <a:lnTo>
                  <a:pt x="0" y="0"/>
                </a:lnTo>
                <a:close/>
              </a:path>
            </a:pathLst>
          </a:custGeom>
          <a:blipFill>
            <a:blip r:embed="rId4"/>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9144000" y="1699791"/>
            <a:ext cx="8509101" cy="9311388"/>
          </a:xfrm>
          <a:custGeom>
            <a:avLst/>
            <a:gdLst/>
            <a:ahLst/>
            <a:cxnLst/>
            <a:rect r="r" b="b" t="t" l="l"/>
            <a:pathLst>
              <a:path h="9311388" w="8509101">
                <a:moveTo>
                  <a:pt x="0" y="0"/>
                </a:moveTo>
                <a:lnTo>
                  <a:pt x="8509101" y="0"/>
                </a:lnTo>
                <a:lnTo>
                  <a:pt x="8509101" y="9311388"/>
                </a:lnTo>
                <a:lnTo>
                  <a:pt x="0" y="9311388"/>
                </a:lnTo>
                <a:lnTo>
                  <a:pt x="0" y="0"/>
                </a:lnTo>
                <a:close/>
              </a:path>
            </a:pathLst>
          </a:custGeom>
          <a:blipFill>
            <a:blip r:embed="rId2"/>
            <a:stretch>
              <a:fillRect l="0" t="0" r="0" b="0"/>
            </a:stretch>
          </a:blipFill>
        </p:spPr>
      </p:sp>
      <p:sp>
        <p:nvSpPr>
          <p:cNvPr name="Freeform 3" id="3"/>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3"/>
            <a:stretch>
              <a:fillRect l="0" t="0" r="0" b="0"/>
            </a:stretch>
          </a:blipFill>
        </p:spPr>
      </p:sp>
      <p:sp>
        <p:nvSpPr>
          <p:cNvPr name="Freeform 4" id="4"/>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4"/>
            <a:stretch>
              <a:fillRect l="0" t="0" r="0" b="0"/>
            </a:stretch>
          </a:blipFill>
        </p:spPr>
      </p:sp>
      <p:sp>
        <p:nvSpPr>
          <p:cNvPr name="TextBox 5" id="5"/>
          <p:cNvSpPr txBox="true"/>
          <p:nvPr/>
        </p:nvSpPr>
        <p:spPr>
          <a:xfrm rot="0">
            <a:off x="1028700" y="2930791"/>
            <a:ext cx="8041066" cy="3564255"/>
          </a:xfrm>
          <a:prstGeom prst="rect">
            <a:avLst/>
          </a:prstGeom>
        </p:spPr>
        <p:txBody>
          <a:bodyPr anchor="t" rtlCol="false" tIns="0" lIns="0" bIns="0" rIns="0">
            <a:spAutoFit/>
          </a:bodyPr>
          <a:lstStyle/>
          <a:p>
            <a:pPr algn="l" marL="0" indent="0" lvl="0">
              <a:lnSpc>
                <a:spcPts val="12960"/>
              </a:lnSpc>
              <a:spcBef>
                <a:spcPct val="0"/>
              </a:spcBef>
            </a:pPr>
            <a:r>
              <a:rPr lang="en-US" sz="18000">
                <a:solidFill>
                  <a:srgbClr val="6866E1"/>
                </a:solidFill>
                <a:latin typeface="Computer Says No"/>
              </a:rPr>
              <a:t>RESEARCH PAPERS</a:t>
            </a:r>
          </a:p>
        </p:txBody>
      </p:sp>
      <p:sp>
        <p:nvSpPr>
          <p:cNvPr name="TextBox 6" id="6"/>
          <p:cNvSpPr txBox="true"/>
          <p:nvPr/>
        </p:nvSpPr>
        <p:spPr>
          <a:xfrm rot="0">
            <a:off x="1028700" y="6868795"/>
            <a:ext cx="7583793" cy="2389505"/>
          </a:xfrm>
          <a:prstGeom prst="rect">
            <a:avLst/>
          </a:prstGeom>
        </p:spPr>
        <p:txBody>
          <a:bodyPr anchor="t" rtlCol="false" tIns="0" lIns="0" bIns="0" rIns="0">
            <a:spAutoFit/>
          </a:bodyPr>
          <a:lstStyle/>
          <a:p>
            <a:pPr algn="l">
              <a:lnSpc>
                <a:spcPts val="3219"/>
              </a:lnSpc>
            </a:pPr>
            <a:r>
              <a:rPr lang="en-US" sz="2299">
                <a:solidFill>
                  <a:srgbClr val="FFFFFF"/>
                </a:solidFill>
                <a:latin typeface="Canva Sans"/>
              </a:rPr>
              <a:t>Citation: Pedro, F. et al. (1970) </a:t>
            </a:r>
          </a:p>
          <a:p>
            <a:pPr algn="l">
              <a:lnSpc>
                <a:spcPts val="3219"/>
              </a:lnSpc>
            </a:pPr>
            <a:r>
              <a:rPr lang="en-US" sz="2299">
                <a:solidFill>
                  <a:srgbClr val="FFFFFF"/>
                </a:solidFill>
                <a:latin typeface="Canva Sans Bold"/>
                <a:cs typeface="Canva Sans Bold"/>
              </a:rPr>
              <a:t>Artificial Intelligence in education : Challenges and opportunities for Sustainable Development</a:t>
            </a:r>
            <a:r>
              <a:rPr lang="en-US" sz="2299">
                <a:solidFill>
                  <a:srgbClr val="FFFFFF"/>
                </a:solidFill>
                <a:latin typeface="Canva Sans"/>
              </a:rPr>
              <a:t>, </a:t>
            </a:r>
          </a:p>
          <a:p>
            <a:pPr algn="l">
              <a:lnSpc>
                <a:spcPts val="3219"/>
              </a:lnSpc>
            </a:pPr>
            <a:r>
              <a:rPr lang="en-US" sz="2299">
                <a:solidFill>
                  <a:srgbClr val="FFFFFF"/>
                </a:solidFill>
                <a:latin typeface="Canva Sans"/>
              </a:rPr>
              <a:t>DSpace Home. Available at: https://repositorio.minedu.gob.pe/handle/20.500.12799/6533 (Accessed: 23 May 2024).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2">
              <a:extLst>
                <a:ext uri="{96DAC541-7B7A-43D3-8B79-37D633B846F1}">
                  <asvg:svgBlip xmlns:asvg="http://schemas.microsoft.com/office/drawing/2016/SVG/main" r:embed="rId3"/>
                </a:ext>
              </a:extLst>
            </a:blip>
            <a:stretch>
              <a:fillRect l="0" t="-20258" r="0" b="0"/>
            </a:stretch>
          </a:blipFill>
        </p:spPr>
      </p:sp>
      <p:sp>
        <p:nvSpPr>
          <p:cNvPr name="Freeform 3" id="3"/>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4"/>
            <a:stretch>
              <a:fillRect l="0" t="0" r="0" b="0"/>
            </a:stretch>
          </a:blipFill>
        </p:spPr>
      </p:sp>
      <p:sp>
        <p:nvSpPr>
          <p:cNvPr name="Freeform 4" id="4"/>
          <p:cNvSpPr/>
          <p:nvPr/>
        </p:nvSpPr>
        <p:spPr>
          <a:xfrm flipH="false" flipV="false" rot="0">
            <a:off x="-785085"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5"/>
            <a:stretch>
              <a:fillRect l="0" t="0" r="0" b="0"/>
            </a:stretch>
          </a:blipFill>
        </p:spPr>
      </p:sp>
      <p:sp>
        <p:nvSpPr>
          <p:cNvPr name="TextBox 5" id="5"/>
          <p:cNvSpPr txBox="true"/>
          <p:nvPr/>
        </p:nvSpPr>
        <p:spPr>
          <a:xfrm rot="0">
            <a:off x="3227742" y="1435048"/>
            <a:ext cx="11613435"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6866E1"/>
                </a:solidFill>
                <a:latin typeface="Computer Says No"/>
              </a:rPr>
              <a:t>RESEARCH PAPER ANALYSIS</a:t>
            </a:r>
          </a:p>
        </p:txBody>
      </p:sp>
      <p:sp>
        <p:nvSpPr>
          <p:cNvPr name="TextBox 6" id="6"/>
          <p:cNvSpPr txBox="true"/>
          <p:nvPr/>
        </p:nvSpPr>
        <p:spPr>
          <a:xfrm rot="0">
            <a:off x="2105478" y="2491359"/>
            <a:ext cx="14077044" cy="2652141"/>
          </a:xfrm>
          <a:prstGeom prst="rect">
            <a:avLst/>
          </a:prstGeom>
        </p:spPr>
        <p:txBody>
          <a:bodyPr anchor="t" rtlCol="false" tIns="0" lIns="0" bIns="0" rIns="0">
            <a:spAutoFit/>
          </a:bodyPr>
          <a:lstStyle/>
          <a:p>
            <a:pPr algn="l">
              <a:lnSpc>
                <a:spcPts val="4211"/>
              </a:lnSpc>
            </a:pPr>
            <a:r>
              <a:rPr lang="en-US" sz="2599">
                <a:solidFill>
                  <a:srgbClr val="FFFFFF"/>
                </a:solidFill>
                <a:latin typeface="Poppins Light"/>
              </a:rPr>
              <a:t>AI is revolutionizing education by providing fresh approaches to both teaching and learning. But putting AI into practice requires sophisticated infrastructure, which presents difficulties for developing nations. In order to inform suitable policy responses, the publication attempts to educate education policymakers about AI's effects on education</a:t>
            </a:r>
          </a:p>
        </p:txBody>
      </p:sp>
      <p:sp>
        <p:nvSpPr>
          <p:cNvPr name="TextBox 7" id="7"/>
          <p:cNvSpPr txBox="true"/>
          <p:nvPr/>
        </p:nvSpPr>
        <p:spPr>
          <a:xfrm rot="0">
            <a:off x="2267895" y="5411029"/>
            <a:ext cx="13107454" cy="2782443"/>
          </a:xfrm>
          <a:prstGeom prst="rect">
            <a:avLst/>
          </a:prstGeom>
        </p:spPr>
        <p:txBody>
          <a:bodyPr anchor="t" rtlCol="false" tIns="0" lIns="0" bIns="0" rIns="0">
            <a:spAutoFit/>
          </a:bodyPr>
          <a:lstStyle/>
          <a:p>
            <a:pPr algn="l" marL="496569" indent="-248284" lvl="1">
              <a:lnSpc>
                <a:spcPts val="3725"/>
              </a:lnSpc>
              <a:buFont typeface="Arial"/>
              <a:buChar char="•"/>
            </a:pPr>
            <a:r>
              <a:rPr lang="en-US" sz="2299">
                <a:solidFill>
                  <a:srgbClr val="FFFFFF"/>
                </a:solidFill>
                <a:latin typeface="Poppins Bold"/>
              </a:rPr>
              <a:t>Improving Learning Outcomes</a:t>
            </a:r>
            <a:r>
              <a:rPr lang="en-US" sz="2299">
                <a:solidFill>
                  <a:srgbClr val="FFFFFF"/>
                </a:solidFill>
                <a:latin typeface="Poppins Light"/>
              </a:rPr>
              <a:t>: AI can enhance educational equity and quality through personalized learning and better data analytics in educational management.</a:t>
            </a:r>
          </a:p>
          <a:p>
            <a:pPr algn="l" marL="496569" indent="-248284" lvl="1">
              <a:lnSpc>
                <a:spcPts val="3725"/>
              </a:lnSpc>
              <a:buFont typeface="Arial"/>
              <a:buChar char="•"/>
            </a:pPr>
            <a:r>
              <a:rPr lang="en-US" sz="2299">
                <a:solidFill>
                  <a:srgbClr val="FFFFFF"/>
                </a:solidFill>
                <a:latin typeface="Poppins Bold"/>
              </a:rPr>
              <a:t>Preparing Learners: </a:t>
            </a:r>
            <a:r>
              <a:rPr lang="en-US" sz="2299">
                <a:solidFill>
                  <a:srgbClr val="FFFFFF"/>
                </a:solidFill>
                <a:latin typeface="Poppins Light"/>
              </a:rPr>
              <a:t>Educational programs must evolve to equip learners with skills for an AI-dominated future.</a:t>
            </a:r>
          </a:p>
          <a:p>
            <a:pPr algn="l" marL="496569" indent="-248284" lvl="1">
              <a:lnSpc>
                <a:spcPts val="3725"/>
              </a:lnSpc>
              <a:buFont typeface="Arial"/>
              <a:buChar char="•"/>
            </a:pPr>
            <a:r>
              <a:rPr lang="en-US" sz="2299">
                <a:solidFill>
                  <a:srgbClr val="FFFFFF"/>
                </a:solidFill>
                <a:latin typeface="Poppins Bold"/>
              </a:rPr>
              <a:t>Challenges and Policy Implications:</a:t>
            </a:r>
            <a:r>
              <a:rPr lang="en-US" sz="2299">
                <a:solidFill>
                  <a:srgbClr val="FFFFFF"/>
                </a:solidFill>
                <a:latin typeface="Poppins Light"/>
              </a:rPr>
              <a:t> Identifies six key challenges that need addressing to integrate AI in education effectively.</a:t>
            </a:r>
          </a:p>
        </p:txBody>
      </p:sp>
      <p:sp>
        <p:nvSpPr>
          <p:cNvPr name="Freeform 8" id="8"/>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5"/>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692146" y="1213800"/>
            <a:ext cx="14684628" cy="7859399"/>
          </a:xfrm>
          <a:custGeom>
            <a:avLst/>
            <a:gdLst/>
            <a:ahLst/>
            <a:cxnLst/>
            <a:rect r="r" b="b" t="t" l="l"/>
            <a:pathLst>
              <a:path h="7859399" w="14684628">
                <a:moveTo>
                  <a:pt x="0" y="0"/>
                </a:moveTo>
                <a:lnTo>
                  <a:pt x="14684627" y="0"/>
                </a:lnTo>
                <a:lnTo>
                  <a:pt x="14684627" y="7859400"/>
                </a:lnTo>
                <a:lnTo>
                  <a:pt x="0" y="7859400"/>
                </a:lnTo>
                <a:lnTo>
                  <a:pt x="0" y="0"/>
                </a:lnTo>
                <a:close/>
              </a:path>
            </a:pathLst>
          </a:custGeom>
          <a:blipFill>
            <a:blip r:embed="rId2">
              <a:extLst>
                <a:ext uri="{96DAC541-7B7A-43D3-8B79-37D633B846F1}">
                  <asvg:svgBlip xmlns:asvg="http://schemas.microsoft.com/office/drawing/2016/SVG/main" r:embed="rId3"/>
                </a:ext>
              </a:extLst>
            </a:blip>
            <a:stretch>
              <a:fillRect l="0" t="-20258" r="0" b="0"/>
            </a:stretch>
          </a:blipFill>
        </p:spPr>
      </p:sp>
      <p:sp>
        <p:nvSpPr>
          <p:cNvPr name="Freeform 3" id="3"/>
          <p:cNvSpPr/>
          <p:nvPr/>
        </p:nvSpPr>
        <p:spPr>
          <a:xfrm flipH="false" flipV="false" rot="0">
            <a:off x="14950717" y="4257922"/>
            <a:ext cx="2965916" cy="6828198"/>
          </a:xfrm>
          <a:custGeom>
            <a:avLst/>
            <a:gdLst/>
            <a:ahLst/>
            <a:cxnLst/>
            <a:rect r="r" b="b" t="t" l="l"/>
            <a:pathLst>
              <a:path h="6828198" w="2965916">
                <a:moveTo>
                  <a:pt x="0" y="0"/>
                </a:moveTo>
                <a:lnTo>
                  <a:pt x="2965917" y="0"/>
                </a:lnTo>
                <a:lnTo>
                  <a:pt x="2965917" y="6828199"/>
                </a:lnTo>
                <a:lnTo>
                  <a:pt x="0" y="6828199"/>
                </a:lnTo>
                <a:lnTo>
                  <a:pt x="0" y="0"/>
                </a:lnTo>
                <a:close/>
              </a:path>
            </a:pathLst>
          </a:custGeom>
          <a:blipFill>
            <a:blip r:embed="rId4"/>
            <a:stretch>
              <a:fillRect l="0" t="0" r="0" b="0"/>
            </a:stretch>
          </a:blipFill>
        </p:spPr>
      </p:sp>
      <p:sp>
        <p:nvSpPr>
          <p:cNvPr name="Freeform 4" id="4"/>
          <p:cNvSpPr/>
          <p:nvPr/>
        </p:nvSpPr>
        <p:spPr>
          <a:xfrm flipH="false" flipV="false" rot="0">
            <a:off x="-785085" y="7672021"/>
            <a:ext cx="4171532" cy="3569725"/>
          </a:xfrm>
          <a:custGeom>
            <a:avLst/>
            <a:gdLst/>
            <a:ahLst/>
            <a:cxnLst/>
            <a:rect r="r" b="b" t="t" l="l"/>
            <a:pathLst>
              <a:path h="3569725" w="4171532">
                <a:moveTo>
                  <a:pt x="0" y="0"/>
                </a:moveTo>
                <a:lnTo>
                  <a:pt x="4171532" y="0"/>
                </a:lnTo>
                <a:lnTo>
                  <a:pt x="4171532" y="3569725"/>
                </a:lnTo>
                <a:lnTo>
                  <a:pt x="0" y="3569725"/>
                </a:lnTo>
                <a:lnTo>
                  <a:pt x="0" y="0"/>
                </a:lnTo>
                <a:close/>
              </a:path>
            </a:pathLst>
          </a:custGeom>
          <a:blipFill>
            <a:blip r:embed="rId5"/>
            <a:stretch>
              <a:fillRect l="0" t="0" r="0" b="0"/>
            </a:stretch>
          </a:blipFill>
        </p:spPr>
      </p:sp>
      <p:sp>
        <p:nvSpPr>
          <p:cNvPr name="TextBox 5" id="5"/>
          <p:cNvSpPr txBox="true"/>
          <p:nvPr/>
        </p:nvSpPr>
        <p:spPr>
          <a:xfrm rot="0">
            <a:off x="3014905" y="1691259"/>
            <a:ext cx="11613435" cy="552450"/>
          </a:xfrm>
          <a:prstGeom prst="rect">
            <a:avLst/>
          </a:prstGeom>
        </p:spPr>
        <p:txBody>
          <a:bodyPr anchor="t" rtlCol="false" tIns="0" lIns="0" bIns="0" rIns="0">
            <a:spAutoFit/>
          </a:bodyPr>
          <a:lstStyle/>
          <a:p>
            <a:pPr algn="ctr" marL="0" indent="0" lvl="0">
              <a:lnSpc>
                <a:spcPts val="3600"/>
              </a:lnSpc>
              <a:spcBef>
                <a:spcPct val="0"/>
              </a:spcBef>
            </a:pPr>
            <a:r>
              <a:rPr lang="en-US" sz="5000">
                <a:solidFill>
                  <a:srgbClr val="6866E1"/>
                </a:solidFill>
                <a:latin typeface="Computer Says No"/>
              </a:rPr>
              <a:t>SECTION I: LEVERAGING AI FOR LEARNING AND EQUITY</a:t>
            </a:r>
          </a:p>
        </p:txBody>
      </p:sp>
      <p:sp>
        <p:nvSpPr>
          <p:cNvPr name="TextBox 6" id="6"/>
          <p:cNvSpPr txBox="true"/>
          <p:nvPr/>
        </p:nvSpPr>
        <p:spPr>
          <a:xfrm rot="0">
            <a:off x="2105478" y="2119884"/>
            <a:ext cx="14077044" cy="1051941"/>
          </a:xfrm>
          <a:prstGeom prst="rect">
            <a:avLst/>
          </a:prstGeom>
        </p:spPr>
        <p:txBody>
          <a:bodyPr anchor="t" rtlCol="false" tIns="0" lIns="0" bIns="0" rIns="0">
            <a:spAutoFit/>
          </a:bodyPr>
          <a:lstStyle/>
          <a:p>
            <a:pPr algn="l" marL="561339" indent="-280669" lvl="1">
              <a:lnSpc>
                <a:spcPts val="4211"/>
              </a:lnSpc>
              <a:buFont typeface="Arial"/>
              <a:buChar char="•"/>
            </a:pPr>
            <a:r>
              <a:rPr lang="en-US" sz="2599">
                <a:solidFill>
                  <a:srgbClr val="FFFFFF"/>
                </a:solidFill>
                <a:latin typeface="Poppins Light"/>
              </a:rPr>
              <a:t>AI in Education</a:t>
            </a:r>
          </a:p>
          <a:p>
            <a:pPr algn="l" marL="561339" indent="-280669" lvl="1">
              <a:lnSpc>
                <a:spcPts val="4211"/>
              </a:lnSpc>
              <a:buFont typeface="Arial"/>
              <a:buChar char="•"/>
            </a:pPr>
            <a:r>
              <a:rPr lang="en-US" sz="2599">
                <a:solidFill>
                  <a:srgbClr val="FFFFFF"/>
                </a:solidFill>
                <a:latin typeface="Poppins Light"/>
              </a:rPr>
              <a:t>Data Analytics in Education Management</a:t>
            </a:r>
          </a:p>
        </p:txBody>
      </p:sp>
      <p:sp>
        <p:nvSpPr>
          <p:cNvPr name="Freeform 7" id="7"/>
          <p:cNvSpPr/>
          <p:nvPr/>
        </p:nvSpPr>
        <p:spPr>
          <a:xfrm flipH="false" flipV="false" rot="0">
            <a:off x="13941740" y="-4440594"/>
            <a:ext cx="8339294" cy="7136224"/>
          </a:xfrm>
          <a:custGeom>
            <a:avLst/>
            <a:gdLst/>
            <a:ahLst/>
            <a:cxnLst/>
            <a:rect r="r" b="b" t="t" l="l"/>
            <a:pathLst>
              <a:path h="7136224" w="8339294">
                <a:moveTo>
                  <a:pt x="0" y="0"/>
                </a:moveTo>
                <a:lnTo>
                  <a:pt x="8339295" y="0"/>
                </a:lnTo>
                <a:lnTo>
                  <a:pt x="8339295" y="7136224"/>
                </a:lnTo>
                <a:lnTo>
                  <a:pt x="0" y="7136224"/>
                </a:lnTo>
                <a:lnTo>
                  <a:pt x="0" y="0"/>
                </a:lnTo>
                <a:close/>
              </a:path>
            </a:pathLst>
          </a:custGeom>
          <a:blipFill>
            <a:blip r:embed="rId5"/>
            <a:stretch>
              <a:fillRect l="0" t="0" r="0" b="0"/>
            </a:stretch>
          </a:blipFill>
        </p:spPr>
      </p:sp>
      <p:sp>
        <p:nvSpPr>
          <p:cNvPr name="TextBox 8" id="8"/>
          <p:cNvSpPr txBox="true"/>
          <p:nvPr/>
        </p:nvSpPr>
        <p:spPr>
          <a:xfrm rot="0">
            <a:off x="3227742" y="3934267"/>
            <a:ext cx="11613435" cy="552450"/>
          </a:xfrm>
          <a:prstGeom prst="rect">
            <a:avLst/>
          </a:prstGeom>
        </p:spPr>
        <p:txBody>
          <a:bodyPr anchor="t" rtlCol="false" tIns="0" lIns="0" bIns="0" rIns="0">
            <a:spAutoFit/>
          </a:bodyPr>
          <a:lstStyle/>
          <a:p>
            <a:pPr algn="ctr" marL="0" indent="0" lvl="0">
              <a:lnSpc>
                <a:spcPts val="3600"/>
              </a:lnSpc>
              <a:spcBef>
                <a:spcPct val="0"/>
              </a:spcBef>
            </a:pPr>
            <a:r>
              <a:rPr lang="en-US" sz="5000">
                <a:solidFill>
                  <a:srgbClr val="6866E1"/>
                </a:solidFill>
                <a:latin typeface="Computer Says No"/>
              </a:rPr>
              <a:t>SECTION II: PREPARING LEARNERS FOR AN AI FUTURE</a:t>
            </a:r>
          </a:p>
        </p:txBody>
      </p:sp>
      <p:sp>
        <p:nvSpPr>
          <p:cNvPr name="TextBox 9" id="9"/>
          <p:cNvSpPr txBox="true"/>
          <p:nvPr/>
        </p:nvSpPr>
        <p:spPr>
          <a:xfrm rot="0">
            <a:off x="2267895" y="4362892"/>
            <a:ext cx="14077044" cy="1585341"/>
          </a:xfrm>
          <a:prstGeom prst="rect">
            <a:avLst/>
          </a:prstGeom>
        </p:spPr>
        <p:txBody>
          <a:bodyPr anchor="t" rtlCol="false" tIns="0" lIns="0" bIns="0" rIns="0">
            <a:spAutoFit/>
          </a:bodyPr>
          <a:lstStyle/>
          <a:p>
            <a:pPr algn="l" marL="561339" indent="-280669" lvl="1">
              <a:lnSpc>
                <a:spcPts val="4211"/>
              </a:lnSpc>
              <a:buFont typeface="Arial"/>
              <a:buChar char="•"/>
            </a:pPr>
            <a:r>
              <a:rPr lang="en-US" sz="2599">
                <a:solidFill>
                  <a:srgbClr val="FFFFFF"/>
                </a:solidFill>
                <a:latin typeface="Poppins Light"/>
              </a:rPr>
              <a:t>Curriculum Development</a:t>
            </a:r>
          </a:p>
          <a:p>
            <a:pPr algn="l" marL="561339" indent="-280669" lvl="1">
              <a:lnSpc>
                <a:spcPts val="4211"/>
              </a:lnSpc>
              <a:buFont typeface="Arial"/>
              <a:buChar char="•"/>
            </a:pPr>
            <a:r>
              <a:rPr lang="en-US" sz="2599">
                <a:solidFill>
                  <a:srgbClr val="FFFFFF"/>
                </a:solidFill>
                <a:latin typeface="Poppins Light"/>
              </a:rPr>
              <a:t>Computational Thinking Initiatives</a:t>
            </a:r>
          </a:p>
          <a:p>
            <a:pPr algn="l" marL="561339" indent="-280669" lvl="1">
              <a:lnSpc>
                <a:spcPts val="4211"/>
              </a:lnSpc>
              <a:buFont typeface="Arial"/>
              <a:buChar char="•"/>
            </a:pPr>
            <a:r>
              <a:rPr lang="en-US" sz="2599">
                <a:solidFill>
                  <a:srgbClr val="FFFFFF"/>
                </a:solidFill>
                <a:latin typeface="Poppins Light"/>
              </a:rPr>
              <a:t>AI Capacities Strengthening</a:t>
            </a:r>
          </a:p>
        </p:txBody>
      </p:sp>
      <p:sp>
        <p:nvSpPr>
          <p:cNvPr name="TextBox 10" id="10"/>
          <p:cNvSpPr txBox="true"/>
          <p:nvPr/>
        </p:nvSpPr>
        <p:spPr>
          <a:xfrm rot="0">
            <a:off x="2955784" y="6710233"/>
            <a:ext cx="11613435" cy="552450"/>
          </a:xfrm>
          <a:prstGeom prst="rect">
            <a:avLst/>
          </a:prstGeom>
        </p:spPr>
        <p:txBody>
          <a:bodyPr anchor="t" rtlCol="false" tIns="0" lIns="0" bIns="0" rIns="0">
            <a:spAutoFit/>
          </a:bodyPr>
          <a:lstStyle/>
          <a:p>
            <a:pPr algn="ctr" marL="0" indent="0" lvl="0">
              <a:lnSpc>
                <a:spcPts val="3600"/>
              </a:lnSpc>
              <a:spcBef>
                <a:spcPct val="0"/>
              </a:spcBef>
            </a:pPr>
            <a:r>
              <a:rPr lang="en-US" sz="5000">
                <a:solidFill>
                  <a:srgbClr val="6866E1"/>
                </a:solidFill>
                <a:latin typeface="Computer Says No"/>
              </a:rPr>
              <a:t>SECTION III: CHALLENGES AND POLICY IMPLICATIONS</a:t>
            </a:r>
          </a:p>
        </p:txBody>
      </p:sp>
      <p:sp>
        <p:nvSpPr>
          <p:cNvPr name="TextBox 11" id="11"/>
          <p:cNvSpPr txBox="true"/>
          <p:nvPr/>
        </p:nvSpPr>
        <p:spPr>
          <a:xfrm rot="0">
            <a:off x="1995937" y="7138859"/>
            <a:ext cx="14077044" cy="1585341"/>
          </a:xfrm>
          <a:prstGeom prst="rect">
            <a:avLst/>
          </a:prstGeom>
        </p:spPr>
        <p:txBody>
          <a:bodyPr anchor="t" rtlCol="false" tIns="0" lIns="0" bIns="0" rIns="0">
            <a:spAutoFit/>
          </a:bodyPr>
          <a:lstStyle/>
          <a:p>
            <a:pPr algn="l" marL="561339" indent="-280669" lvl="1">
              <a:lnSpc>
                <a:spcPts val="4211"/>
              </a:lnSpc>
              <a:buFont typeface="Arial"/>
              <a:buChar char="•"/>
            </a:pPr>
            <a:r>
              <a:rPr lang="en-US" sz="2599">
                <a:solidFill>
                  <a:srgbClr val="FFFFFF"/>
                </a:solidFill>
                <a:latin typeface="Poppins Light"/>
              </a:rPr>
              <a:t>Policy Development</a:t>
            </a:r>
          </a:p>
          <a:p>
            <a:pPr algn="l" marL="561339" indent="-280669" lvl="1">
              <a:lnSpc>
                <a:spcPts val="4211"/>
              </a:lnSpc>
              <a:buFont typeface="Arial"/>
              <a:buChar char="•"/>
            </a:pPr>
            <a:r>
              <a:rPr lang="en-US" sz="2599">
                <a:solidFill>
                  <a:srgbClr val="FFFFFF"/>
                </a:solidFill>
                <a:latin typeface="Poppins Light"/>
              </a:rPr>
              <a:t>Data Collection</a:t>
            </a:r>
          </a:p>
          <a:p>
            <a:pPr algn="l" marL="561339" indent="-280669" lvl="1">
              <a:lnSpc>
                <a:spcPts val="4211"/>
              </a:lnSpc>
              <a:buFont typeface="Arial"/>
              <a:buChar char="•"/>
            </a:pPr>
            <a:r>
              <a:rPr lang="en-US" sz="2599">
                <a:solidFill>
                  <a:srgbClr val="FFFFFF"/>
                </a:solidFill>
                <a:latin typeface="Poppins Light"/>
              </a:rPr>
              <a:t>Research and Ethics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41069">
                <a:alpha val="100000"/>
              </a:srgbClr>
            </a:gs>
            <a:gs pos="50000">
              <a:srgbClr val="5527F5">
                <a:alpha val="100000"/>
              </a:srgbClr>
            </a:gs>
            <a:gs pos="100000">
              <a:srgbClr val="131FA8">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190721" y="1541796"/>
            <a:ext cx="8509101" cy="9311388"/>
          </a:xfrm>
          <a:custGeom>
            <a:avLst/>
            <a:gdLst/>
            <a:ahLst/>
            <a:cxnLst/>
            <a:rect r="r" b="b" t="t" l="l"/>
            <a:pathLst>
              <a:path h="9311388" w="8509101">
                <a:moveTo>
                  <a:pt x="0" y="0"/>
                </a:moveTo>
                <a:lnTo>
                  <a:pt x="8509102" y="0"/>
                </a:lnTo>
                <a:lnTo>
                  <a:pt x="8509102" y="9311388"/>
                </a:lnTo>
                <a:lnTo>
                  <a:pt x="0" y="9311388"/>
                </a:lnTo>
                <a:lnTo>
                  <a:pt x="0" y="0"/>
                </a:lnTo>
                <a:close/>
              </a:path>
            </a:pathLst>
          </a:custGeom>
          <a:blipFill>
            <a:blip r:embed="rId2"/>
            <a:stretch>
              <a:fillRect l="0" t="0" r="0" b="0"/>
            </a:stretch>
          </a:blipFill>
        </p:spPr>
      </p:sp>
      <p:sp>
        <p:nvSpPr>
          <p:cNvPr name="Freeform 3" id="3"/>
          <p:cNvSpPr/>
          <p:nvPr/>
        </p:nvSpPr>
        <p:spPr>
          <a:xfrm flipH="false" flipV="false" rot="0">
            <a:off x="-1830357" y="-902150"/>
            <a:ext cx="6173053" cy="2601942"/>
          </a:xfrm>
          <a:custGeom>
            <a:avLst/>
            <a:gdLst/>
            <a:ahLst/>
            <a:cxnLst/>
            <a:rect r="r" b="b" t="t" l="l"/>
            <a:pathLst>
              <a:path h="2601942" w="6173053">
                <a:moveTo>
                  <a:pt x="0" y="0"/>
                </a:moveTo>
                <a:lnTo>
                  <a:pt x="6173052" y="0"/>
                </a:lnTo>
                <a:lnTo>
                  <a:pt x="6173052" y="2601941"/>
                </a:lnTo>
                <a:lnTo>
                  <a:pt x="0" y="2601941"/>
                </a:lnTo>
                <a:lnTo>
                  <a:pt x="0" y="0"/>
                </a:lnTo>
                <a:close/>
              </a:path>
            </a:pathLst>
          </a:custGeom>
          <a:blipFill>
            <a:blip r:embed="rId3"/>
            <a:stretch>
              <a:fillRect l="0" t="0" r="0" b="0"/>
            </a:stretch>
          </a:blipFill>
        </p:spPr>
      </p:sp>
      <p:sp>
        <p:nvSpPr>
          <p:cNvPr name="Freeform 4" id="4"/>
          <p:cNvSpPr/>
          <p:nvPr/>
        </p:nvSpPr>
        <p:spPr>
          <a:xfrm flipH="false" flipV="false" rot="3091052">
            <a:off x="-1684467" y="5508041"/>
            <a:ext cx="6638823" cy="5976180"/>
          </a:xfrm>
          <a:custGeom>
            <a:avLst/>
            <a:gdLst/>
            <a:ahLst/>
            <a:cxnLst/>
            <a:rect r="r" b="b" t="t" l="l"/>
            <a:pathLst>
              <a:path h="5976180" w="6638823">
                <a:moveTo>
                  <a:pt x="0" y="0"/>
                </a:moveTo>
                <a:lnTo>
                  <a:pt x="6638824" y="0"/>
                </a:lnTo>
                <a:lnTo>
                  <a:pt x="6638824" y="5976180"/>
                </a:lnTo>
                <a:lnTo>
                  <a:pt x="0" y="5976180"/>
                </a:lnTo>
                <a:lnTo>
                  <a:pt x="0" y="0"/>
                </a:lnTo>
                <a:close/>
              </a:path>
            </a:pathLst>
          </a:custGeom>
          <a:blipFill>
            <a:blip r:embed="rId4"/>
            <a:stretch>
              <a:fillRect l="0" t="0" r="0" b="0"/>
            </a:stretch>
          </a:blipFill>
        </p:spPr>
      </p:sp>
      <p:sp>
        <p:nvSpPr>
          <p:cNvPr name="TextBox 5" id="5"/>
          <p:cNvSpPr txBox="true"/>
          <p:nvPr/>
        </p:nvSpPr>
        <p:spPr>
          <a:xfrm rot="0">
            <a:off x="1028700" y="3661309"/>
            <a:ext cx="9377679" cy="3827197"/>
          </a:xfrm>
          <a:prstGeom prst="rect">
            <a:avLst/>
          </a:prstGeom>
        </p:spPr>
        <p:txBody>
          <a:bodyPr anchor="t" rtlCol="false" tIns="0" lIns="0" bIns="0" rIns="0">
            <a:spAutoFit/>
          </a:bodyPr>
          <a:lstStyle/>
          <a:p>
            <a:pPr algn="l" marL="0" indent="0" lvl="0">
              <a:lnSpc>
                <a:spcPts val="13928"/>
              </a:lnSpc>
              <a:spcBef>
                <a:spcPct val="0"/>
              </a:spcBef>
            </a:pPr>
            <a:r>
              <a:rPr lang="en-US" sz="19344">
                <a:solidFill>
                  <a:srgbClr val="6866E1"/>
                </a:solidFill>
                <a:latin typeface="Computer Says No"/>
              </a:rPr>
              <a:t>ETHICAL IMPLICATIONS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098683" y="2361970"/>
            <a:ext cx="8000126" cy="6451715"/>
          </a:xfrm>
          <a:custGeom>
            <a:avLst/>
            <a:gdLst/>
            <a:ahLst/>
            <a:cxnLst/>
            <a:rect r="r" b="b" t="t" l="l"/>
            <a:pathLst>
              <a:path h="6451715" w="8000126">
                <a:moveTo>
                  <a:pt x="0" y="0"/>
                </a:moveTo>
                <a:lnTo>
                  <a:pt x="8000127" y="0"/>
                </a:lnTo>
                <a:lnTo>
                  <a:pt x="8000127" y="6451715"/>
                </a:lnTo>
                <a:lnTo>
                  <a:pt x="0" y="6451715"/>
                </a:lnTo>
                <a:lnTo>
                  <a:pt x="0" y="0"/>
                </a:lnTo>
                <a:close/>
              </a:path>
            </a:pathLst>
          </a:custGeom>
          <a:blipFill>
            <a:blip r:embed="rId2"/>
            <a:stretch>
              <a:fillRect l="0" t="0" r="0" b="0"/>
            </a:stretch>
          </a:blipFill>
        </p:spPr>
      </p:sp>
      <p:sp>
        <p:nvSpPr>
          <p:cNvPr name="TextBox 3" id="3"/>
          <p:cNvSpPr txBox="true"/>
          <p:nvPr/>
        </p:nvSpPr>
        <p:spPr>
          <a:xfrm rot="0">
            <a:off x="822796" y="952638"/>
            <a:ext cx="16642409" cy="1066798"/>
          </a:xfrm>
          <a:prstGeom prst="rect">
            <a:avLst/>
          </a:prstGeom>
        </p:spPr>
        <p:txBody>
          <a:bodyPr anchor="t" rtlCol="false" tIns="0" lIns="0" bIns="0" rIns="0">
            <a:spAutoFit/>
          </a:bodyPr>
          <a:lstStyle/>
          <a:p>
            <a:pPr algn="l" marL="0" indent="0" lvl="0">
              <a:lnSpc>
                <a:spcPts val="7199"/>
              </a:lnSpc>
              <a:spcBef>
                <a:spcPct val="0"/>
              </a:spcBef>
            </a:pPr>
            <a:r>
              <a:rPr lang="en-US" sz="9999">
                <a:solidFill>
                  <a:srgbClr val="6866E1"/>
                </a:solidFill>
                <a:latin typeface="Computer Says No"/>
              </a:rPr>
              <a:t>CONSEQUENTIALIST VIEW ON LLM IN EDUCATION</a:t>
            </a:r>
          </a:p>
        </p:txBody>
      </p:sp>
      <p:sp>
        <p:nvSpPr>
          <p:cNvPr name="TextBox 4" id="4"/>
          <p:cNvSpPr txBox="true"/>
          <p:nvPr/>
        </p:nvSpPr>
        <p:spPr>
          <a:xfrm rot="0">
            <a:off x="822796" y="2308236"/>
            <a:ext cx="9279872" cy="3381375"/>
          </a:xfrm>
          <a:prstGeom prst="rect">
            <a:avLst/>
          </a:prstGeom>
        </p:spPr>
        <p:txBody>
          <a:bodyPr anchor="t" rtlCol="false" tIns="0" lIns="0" bIns="0" rIns="0">
            <a:spAutoFit/>
          </a:bodyPr>
          <a:lstStyle/>
          <a:p>
            <a:pPr algn="l">
              <a:lnSpc>
                <a:spcPts val="4500"/>
              </a:lnSpc>
            </a:pPr>
            <a:r>
              <a:rPr lang="en-US" sz="3000">
                <a:solidFill>
                  <a:srgbClr val="FFFFFF"/>
                </a:solidFill>
                <a:latin typeface="Poppins Bold"/>
              </a:rPr>
              <a:t>Potential Benefits</a:t>
            </a:r>
          </a:p>
          <a:p>
            <a:pPr algn="l" marL="539749" indent="-269875" lvl="1">
              <a:lnSpc>
                <a:spcPts val="3749"/>
              </a:lnSpc>
              <a:buFont typeface="Arial"/>
              <a:buChar char="•"/>
            </a:pPr>
            <a:r>
              <a:rPr lang="en-US" sz="2499">
                <a:solidFill>
                  <a:srgbClr val="FFFFFF"/>
                </a:solidFill>
                <a:latin typeface="Poppins Italics"/>
              </a:rPr>
              <a:t>Improved Learning Outcomes:</a:t>
            </a:r>
            <a:r>
              <a:rPr lang="en-US" sz="2499">
                <a:solidFill>
                  <a:srgbClr val="FFFFFF"/>
                </a:solidFill>
                <a:latin typeface="Poppins Light"/>
              </a:rPr>
              <a:t> Personalized instruction enhances academic performance and equity.</a:t>
            </a:r>
          </a:p>
          <a:p>
            <a:pPr algn="l" marL="539749" indent="-269875" lvl="1">
              <a:lnSpc>
                <a:spcPts val="3749"/>
              </a:lnSpc>
              <a:buFont typeface="Arial"/>
              <a:buChar char="•"/>
            </a:pPr>
            <a:r>
              <a:rPr lang="en-US" sz="2499">
                <a:solidFill>
                  <a:srgbClr val="FFFFFF"/>
                </a:solidFill>
                <a:latin typeface="Poppins Light Italics"/>
              </a:rPr>
              <a:t>Increased Efficiency:</a:t>
            </a:r>
            <a:r>
              <a:rPr lang="en-US" sz="2499">
                <a:solidFill>
                  <a:srgbClr val="FFFFFF"/>
                </a:solidFill>
                <a:latin typeface="Poppins Light"/>
              </a:rPr>
              <a:t> Streamlines administrative tasks, improving management and freeing up teaching time.</a:t>
            </a:r>
          </a:p>
          <a:p>
            <a:pPr algn="l" marL="539749" indent="-269875" lvl="1">
              <a:lnSpc>
                <a:spcPts val="3749"/>
              </a:lnSpc>
              <a:buFont typeface="Arial"/>
              <a:buChar char="•"/>
            </a:pPr>
            <a:r>
              <a:rPr lang="en-US" sz="2499">
                <a:solidFill>
                  <a:srgbClr val="FFFFFF"/>
                </a:solidFill>
                <a:latin typeface="Poppins Light Italics"/>
              </a:rPr>
              <a:t>Skill Development:</a:t>
            </a:r>
            <a:r>
              <a:rPr lang="en-US" sz="2499">
                <a:solidFill>
                  <a:srgbClr val="FFFFFF"/>
                </a:solidFill>
                <a:latin typeface="Poppins Light"/>
              </a:rPr>
              <a:t> Boosts digital literacy and prepares students for an AI-driven future.</a:t>
            </a:r>
          </a:p>
        </p:txBody>
      </p:sp>
      <p:sp>
        <p:nvSpPr>
          <p:cNvPr name="AutoShape 5" id="5"/>
          <p:cNvSpPr/>
          <p:nvPr/>
        </p:nvSpPr>
        <p:spPr>
          <a:xfrm>
            <a:off x="834657" y="2000386"/>
            <a:ext cx="6976198" cy="19050"/>
          </a:xfrm>
          <a:prstGeom prst="line">
            <a:avLst/>
          </a:prstGeom>
          <a:ln cap="flat" w="38100">
            <a:solidFill>
              <a:srgbClr val="FFFFFF"/>
            </a:solidFill>
            <a:prstDash val="solid"/>
            <a:headEnd type="none" len="sm" w="sm"/>
            <a:tailEnd type="none" len="sm" w="sm"/>
          </a:ln>
        </p:spPr>
      </p:sp>
      <p:sp>
        <p:nvSpPr>
          <p:cNvPr name="TextBox 6" id="6"/>
          <p:cNvSpPr txBox="true"/>
          <p:nvPr/>
        </p:nvSpPr>
        <p:spPr>
          <a:xfrm rot="0">
            <a:off x="834657" y="5880111"/>
            <a:ext cx="9279872" cy="3381375"/>
          </a:xfrm>
          <a:prstGeom prst="rect">
            <a:avLst/>
          </a:prstGeom>
        </p:spPr>
        <p:txBody>
          <a:bodyPr anchor="t" rtlCol="false" tIns="0" lIns="0" bIns="0" rIns="0">
            <a:spAutoFit/>
          </a:bodyPr>
          <a:lstStyle/>
          <a:p>
            <a:pPr algn="l">
              <a:lnSpc>
                <a:spcPts val="4500"/>
              </a:lnSpc>
            </a:pPr>
            <a:r>
              <a:rPr lang="en-US" sz="3000">
                <a:solidFill>
                  <a:srgbClr val="FFFFFF"/>
                </a:solidFill>
                <a:latin typeface="Poppins Bold"/>
              </a:rPr>
              <a:t>Potential Harms</a:t>
            </a:r>
          </a:p>
          <a:p>
            <a:pPr algn="l" marL="539749" indent="-269875" lvl="1">
              <a:lnSpc>
                <a:spcPts val="3749"/>
              </a:lnSpc>
              <a:buFont typeface="Arial"/>
              <a:buChar char="•"/>
            </a:pPr>
            <a:r>
              <a:rPr lang="en-US" sz="2499">
                <a:solidFill>
                  <a:srgbClr val="FFFFFF"/>
                </a:solidFill>
                <a:latin typeface="Poppins Light Italics"/>
              </a:rPr>
              <a:t>P</a:t>
            </a:r>
            <a:r>
              <a:rPr lang="en-US" sz="2499">
                <a:solidFill>
                  <a:srgbClr val="FFFFFF"/>
                </a:solidFill>
                <a:latin typeface="Poppins Light Italics"/>
              </a:rPr>
              <a:t>rivacy Concerns:</a:t>
            </a:r>
            <a:r>
              <a:rPr lang="en-US" sz="2499">
                <a:solidFill>
                  <a:srgbClr val="FFFFFF"/>
                </a:solidFill>
                <a:latin typeface="Poppins Light"/>
              </a:rPr>
              <a:t> Extensive data collection raises risks of unauthorized access and misuse.</a:t>
            </a:r>
          </a:p>
          <a:p>
            <a:pPr algn="l" marL="539749" indent="-269875" lvl="1">
              <a:lnSpc>
                <a:spcPts val="3749"/>
              </a:lnSpc>
              <a:buFont typeface="Arial"/>
              <a:buChar char="•"/>
            </a:pPr>
            <a:r>
              <a:rPr lang="en-US" sz="2499">
                <a:solidFill>
                  <a:srgbClr val="FFFFFF"/>
                </a:solidFill>
                <a:latin typeface="Poppins Light Italics"/>
              </a:rPr>
              <a:t>Educational Inequality:</a:t>
            </a:r>
            <a:r>
              <a:rPr lang="en-US" sz="2499">
                <a:solidFill>
                  <a:srgbClr val="FFFFFF"/>
                </a:solidFill>
                <a:latin typeface="Poppins Light"/>
              </a:rPr>
              <a:t> Risk of widening gaps if AI tools aren't accessible to all; equitable access is crucial.</a:t>
            </a:r>
          </a:p>
          <a:p>
            <a:pPr algn="l" marL="539749" indent="-269875" lvl="1">
              <a:lnSpc>
                <a:spcPts val="3749"/>
              </a:lnSpc>
              <a:buFont typeface="Arial"/>
              <a:buChar char="•"/>
            </a:pPr>
            <a:r>
              <a:rPr lang="en-US" sz="2499">
                <a:solidFill>
                  <a:srgbClr val="FFFFFF"/>
                </a:solidFill>
                <a:latin typeface="Poppins Light Italics"/>
              </a:rPr>
              <a:t>Over-Reliance on AI:</a:t>
            </a:r>
            <a:r>
              <a:rPr lang="en-US" sz="2499">
                <a:solidFill>
                  <a:srgbClr val="FFFFFF"/>
                </a:solidFill>
                <a:latin typeface="Poppins Light"/>
              </a:rPr>
              <a:t> May hinder critical thinking; balance with traditional methods is essential.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098683" y="2361970"/>
            <a:ext cx="8000126" cy="6451715"/>
          </a:xfrm>
          <a:custGeom>
            <a:avLst/>
            <a:gdLst/>
            <a:ahLst/>
            <a:cxnLst/>
            <a:rect r="r" b="b" t="t" l="l"/>
            <a:pathLst>
              <a:path h="6451715" w="8000126">
                <a:moveTo>
                  <a:pt x="0" y="0"/>
                </a:moveTo>
                <a:lnTo>
                  <a:pt x="8000127" y="0"/>
                </a:lnTo>
                <a:lnTo>
                  <a:pt x="8000127" y="6451715"/>
                </a:lnTo>
                <a:lnTo>
                  <a:pt x="0" y="6451715"/>
                </a:lnTo>
                <a:lnTo>
                  <a:pt x="0" y="0"/>
                </a:lnTo>
                <a:close/>
              </a:path>
            </a:pathLst>
          </a:custGeom>
          <a:blipFill>
            <a:blip r:embed="rId2"/>
            <a:stretch>
              <a:fillRect l="0" t="0" r="0" b="0"/>
            </a:stretch>
          </a:blipFill>
        </p:spPr>
      </p:sp>
      <p:sp>
        <p:nvSpPr>
          <p:cNvPr name="TextBox 3" id="3"/>
          <p:cNvSpPr txBox="true"/>
          <p:nvPr/>
        </p:nvSpPr>
        <p:spPr>
          <a:xfrm rot="0">
            <a:off x="822796" y="952638"/>
            <a:ext cx="16642409" cy="1066798"/>
          </a:xfrm>
          <a:prstGeom prst="rect">
            <a:avLst/>
          </a:prstGeom>
        </p:spPr>
        <p:txBody>
          <a:bodyPr anchor="t" rtlCol="false" tIns="0" lIns="0" bIns="0" rIns="0">
            <a:spAutoFit/>
          </a:bodyPr>
          <a:lstStyle/>
          <a:p>
            <a:pPr algn="l" marL="0" indent="0" lvl="0">
              <a:lnSpc>
                <a:spcPts val="7199"/>
              </a:lnSpc>
              <a:spcBef>
                <a:spcPct val="0"/>
              </a:spcBef>
            </a:pPr>
            <a:r>
              <a:rPr lang="en-US" sz="9999">
                <a:solidFill>
                  <a:srgbClr val="6866E1"/>
                </a:solidFill>
                <a:latin typeface="Computer Says No"/>
              </a:rPr>
              <a:t>DEONTOLOGICAL VIEW ON LLMS IN EDUCATION</a:t>
            </a:r>
          </a:p>
        </p:txBody>
      </p:sp>
      <p:sp>
        <p:nvSpPr>
          <p:cNvPr name="TextBox 4" id="4"/>
          <p:cNvSpPr txBox="true"/>
          <p:nvPr/>
        </p:nvSpPr>
        <p:spPr>
          <a:xfrm rot="0">
            <a:off x="818811" y="2474603"/>
            <a:ext cx="9279872" cy="4781550"/>
          </a:xfrm>
          <a:prstGeom prst="rect">
            <a:avLst/>
          </a:prstGeom>
        </p:spPr>
        <p:txBody>
          <a:bodyPr anchor="t" rtlCol="false" tIns="0" lIns="0" bIns="0" rIns="0">
            <a:spAutoFit/>
          </a:bodyPr>
          <a:lstStyle/>
          <a:p>
            <a:pPr algn="l">
              <a:lnSpc>
                <a:spcPts val="4500"/>
              </a:lnSpc>
            </a:pPr>
            <a:r>
              <a:rPr lang="en-US" sz="3000">
                <a:solidFill>
                  <a:srgbClr val="FFFFFF"/>
                </a:solidFill>
                <a:latin typeface="Poppins Bold"/>
              </a:rPr>
              <a:t>Moral Principles</a:t>
            </a:r>
          </a:p>
          <a:p>
            <a:pPr algn="l" marL="539749" indent="-269875" lvl="1">
              <a:lnSpc>
                <a:spcPts val="3749"/>
              </a:lnSpc>
              <a:buFont typeface="Arial"/>
              <a:buChar char="•"/>
            </a:pPr>
            <a:r>
              <a:rPr lang="en-US" sz="2499">
                <a:solidFill>
                  <a:srgbClr val="FFFFFF"/>
                </a:solidFill>
                <a:latin typeface="Poppins Italics"/>
              </a:rPr>
              <a:t>Fai</a:t>
            </a:r>
            <a:r>
              <a:rPr lang="en-US" sz="2499">
                <a:solidFill>
                  <a:srgbClr val="FFFFFF"/>
                </a:solidFill>
                <a:latin typeface="Poppins Italics"/>
              </a:rPr>
              <a:t>rness and Transparency:</a:t>
            </a:r>
            <a:r>
              <a:rPr lang="en-US" sz="2499">
                <a:solidFill>
                  <a:srgbClr val="FFFFFF"/>
                </a:solidFill>
                <a:latin typeface="Poppins"/>
              </a:rPr>
              <a:t> AI algorithms must be unbiased, and decision-making processes must be clear and justifiable.</a:t>
            </a:r>
          </a:p>
          <a:p>
            <a:pPr algn="l" marL="539749" indent="-269875" lvl="1">
              <a:lnSpc>
                <a:spcPts val="3749"/>
              </a:lnSpc>
              <a:buFont typeface="Arial"/>
              <a:buChar char="•"/>
            </a:pPr>
            <a:r>
              <a:rPr lang="en-US" sz="2499">
                <a:solidFill>
                  <a:srgbClr val="FFFFFF"/>
                </a:solidFill>
                <a:latin typeface="Poppins Italics"/>
              </a:rPr>
              <a:t>P</a:t>
            </a:r>
            <a:r>
              <a:rPr lang="en-US" sz="2499">
                <a:solidFill>
                  <a:srgbClr val="FFFFFF"/>
                </a:solidFill>
                <a:latin typeface="Poppins Italics"/>
              </a:rPr>
              <a:t>rivacy Protection:</a:t>
            </a:r>
            <a:r>
              <a:rPr lang="en-US" sz="2499">
                <a:solidFill>
                  <a:srgbClr val="FFFFFF"/>
                </a:solidFill>
                <a:latin typeface="Poppins"/>
              </a:rPr>
              <a:t> Protect student privacy with explicit consent, anonymization, and data</a:t>
            </a:r>
            <a:r>
              <a:rPr lang="en-US" sz="2499">
                <a:solidFill>
                  <a:srgbClr val="FFFFFF"/>
                </a:solidFill>
                <a:latin typeface="Poppins"/>
              </a:rPr>
              <a:t> </a:t>
            </a:r>
            <a:r>
              <a:rPr lang="en-US" sz="2499">
                <a:solidFill>
                  <a:srgbClr val="FFFFFF"/>
                </a:solidFill>
                <a:latin typeface="Poppins"/>
              </a:rPr>
              <a:t>acc</a:t>
            </a:r>
            <a:r>
              <a:rPr lang="en-US" sz="2499">
                <a:solidFill>
                  <a:srgbClr val="FFFFFF"/>
                </a:solidFill>
                <a:latin typeface="Poppins"/>
              </a:rPr>
              <a:t>e</a:t>
            </a:r>
            <a:r>
              <a:rPr lang="en-US" sz="2499">
                <a:solidFill>
                  <a:srgbClr val="FFFFFF"/>
                </a:solidFill>
                <a:latin typeface="Poppins"/>
              </a:rPr>
              <a:t>ss/d</a:t>
            </a:r>
            <a:r>
              <a:rPr lang="en-US" sz="2499">
                <a:solidFill>
                  <a:srgbClr val="FFFFFF"/>
                </a:solidFill>
                <a:latin typeface="Poppins"/>
              </a:rPr>
              <a:t>elet</a:t>
            </a:r>
            <a:r>
              <a:rPr lang="en-US" sz="2499">
                <a:solidFill>
                  <a:srgbClr val="FFFFFF"/>
                </a:solidFill>
                <a:latin typeface="Poppins"/>
              </a:rPr>
              <a:t>ion rights.</a:t>
            </a:r>
          </a:p>
          <a:p>
            <a:pPr algn="l" marL="539749" indent="-269875" lvl="1">
              <a:lnSpc>
                <a:spcPts val="3749"/>
              </a:lnSpc>
              <a:buFont typeface="Arial"/>
              <a:buChar char="•"/>
            </a:pPr>
            <a:r>
              <a:rPr lang="en-US" sz="2499">
                <a:solidFill>
                  <a:srgbClr val="FFFFFF"/>
                </a:solidFill>
                <a:latin typeface="Poppins Italics"/>
              </a:rPr>
              <a:t>Equitable Access:</a:t>
            </a:r>
            <a:r>
              <a:rPr lang="en-US" sz="2499">
                <a:solidFill>
                  <a:srgbClr val="FFFFFF"/>
                </a:solidFill>
                <a:latin typeface="Poppins"/>
              </a:rPr>
              <a:t> Ensure all students have equal access to AI technologies to prevent educational inequalities.</a:t>
            </a:r>
          </a:p>
        </p:txBody>
      </p:sp>
      <p:sp>
        <p:nvSpPr>
          <p:cNvPr name="AutoShape 5" id="5"/>
          <p:cNvSpPr/>
          <p:nvPr/>
        </p:nvSpPr>
        <p:spPr>
          <a:xfrm>
            <a:off x="834657" y="2000386"/>
            <a:ext cx="6976198" cy="1905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FA8">
                <a:alpha val="100000"/>
              </a:srgbClr>
            </a:gs>
            <a:gs pos="50000">
              <a:srgbClr val="5527F5">
                <a:alpha val="100000"/>
              </a:srgbClr>
            </a:gs>
            <a:gs pos="100000">
              <a:srgbClr val="9B60EB">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098683" y="2361970"/>
            <a:ext cx="8000126" cy="6451715"/>
          </a:xfrm>
          <a:custGeom>
            <a:avLst/>
            <a:gdLst/>
            <a:ahLst/>
            <a:cxnLst/>
            <a:rect r="r" b="b" t="t" l="l"/>
            <a:pathLst>
              <a:path h="6451715" w="8000126">
                <a:moveTo>
                  <a:pt x="0" y="0"/>
                </a:moveTo>
                <a:lnTo>
                  <a:pt x="8000127" y="0"/>
                </a:lnTo>
                <a:lnTo>
                  <a:pt x="8000127" y="6451715"/>
                </a:lnTo>
                <a:lnTo>
                  <a:pt x="0" y="6451715"/>
                </a:lnTo>
                <a:lnTo>
                  <a:pt x="0" y="0"/>
                </a:lnTo>
                <a:close/>
              </a:path>
            </a:pathLst>
          </a:custGeom>
          <a:blipFill>
            <a:blip r:embed="rId2"/>
            <a:stretch>
              <a:fillRect l="0" t="0" r="0" b="0"/>
            </a:stretch>
          </a:blipFill>
        </p:spPr>
      </p:sp>
      <p:sp>
        <p:nvSpPr>
          <p:cNvPr name="TextBox 3" id="3"/>
          <p:cNvSpPr txBox="true"/>
          <p:nvPr/>
        </p:nvSpPr>
        <p:spPr>
          <a:xfrm rot="0">
            <a:off x="822796" y="719138"/>
            <a:ext cx="16642409" cy="1066798"/>
          </a:xfrm>
          <a:prstGeom prst="rect">
            <a:avLst/>
          </a:prstGeom>
        </p:spPr>
        <p:txBody>
          <a:bodyPr anchor="t" rtlCol="false" tIns="0" lIns="0" bIns="0" rIns="0">
            <a:spAutoFit/>
          </a:bodyPr>
          <a:lstStyle/>
          <a:p>
            <a:pPr algn="l" marL="0" indent="0" lvl="0">
              <a:lnSpc>
                <a:spcPts val="7199"/>
              </a:lnSpc>
              <a:spcBef>
                <a:spcPct val="0"/>
              </a:spcBef>
            </a:pPr>
            <a:r>
              <a:rPr lang="en-US" sz="9999">
                <a:solidFill>
                  <a:srgbClr val="6866E1"/>
                </a:solidFill>
                <a:latin typeface="Computer Says No"/>
              </a:rPr>
              <a:t>ETHICAL IMPLICATIONS FOR STAKEHOLDERS</a:t>
            </a:r>
          </a:p>
        </p:txBody>
      </p:sp>
      <p:sp>
        <p:nvSpPr>
          <p:cNvPr name="TextBox 4" id="4"/>
          <p:cNvSpPr txBox="true"/>
          <p:nvPr/>
        </p:nvSpPr>
        <p:spPr>
          <a:xfrm rot="0">
            <a:off x="822848" y="1941406"/>
            <a:ext cx="10915819" cy="7934325"/>
          </a:xfrm>
          <a:prstGeom prst="rect">
            <a:avLst/>
          </a:prstGeom>
        </p:spPr>
        <p:txBody>
          <a:bodyPr anchor="t" rtlCol="false" tIns="0" lIns="0" bIns="0" rIns="0">
            <a:spAutoFit/>
          </a:bodyPr>
          <a:lstStyle/>
          <a:p>
            <a:pPr algn="l">
              <a:lnSpc>
                <a:spcPts val="3749"/>
              </a:lnSpc>
            </a:pPr>
            <a:r>
              <a:rPr lang="en-US" sz="2499">
                <a:solidFill>
                  <a:srgbClr val="FFFFFF"/>
                </a:solidFill>
                <a:latin typeface="Poppins Bold"/>
              </a:rPr>
              <a:t>Policymakers</a:t>
            </a:r>
          </a:p>
          <a:p>
            <a:pPr algn="l" marL="539749" indent="-269875" lvl="1">
              <a:lnSpc>
                <a:spcPts val="3749"/>
              </a:lnSpc>
              <a:buFont typeface="Arial"/>
              <a:buChar char="•"/>
            </a:pPr>
            <a:r>
              <a:rPr lang="en-US" sz="2499">
                <a:solidFill>
                  <a:srgbClr val="FFFFFF"/>
                </a:solidFill>
                <a:latin typeface="Poppins"/>
              </a:rPr>
              <a:t>Enforce regulations for fairness, transparency, and privacy.</a:t>
            </a:r>
          </a:p>
          <a:p>
            <a:pPr algn="l" marL="539749" indent="-269875" lvl="1">
              <a:lnSpc>
                <a:spcPts val="3749"/>
              </a:lnSpc>
              <a:buFont typeface="Arial"/>
              <a:buChar char="•"/>
            </a:pPr>
            <a:r>
              <a:rPr lang="en-US" sz="2499">
                <a:solidFill>
                  <a:srgbClr val="FFFFFF"/>
                </a:solidFill>
                <a:latin typeface="Poppins"/>
              </a:rPr>
              <a:t>Ensure equitable access to AI across schools.</a:t>
            </a:r>
          </a:p>
          <a:p>
            <a:pPr algn="l" marL="539749" indent="-269875" lvl="1">
              <a:lnSpc>
                <a:spcPts val="3749"/>
              </a:lnSpc>
              <a:buFont typeface="Arial"/>
              <a:buChar char="•"/>
            </a:pPr>
            <a:r>
              <a:rPr lang="en-US" sz="2499">
                <a:solidFill>
                  <a:srgbClr val="FFFFFF"/>
                </a:solidFill>
                <a:latin typeface="Poppins"/>
              </a:rPr>
              <a:t>Continuously evaluate and adjust AI policies.</a:t>
            </a:r>
          </a:p>
          <a:p>
            <a:pPr algn="l">
              <a:lnSpc>
                <a:spcPts val="3749"/>
              </a:lnSpc>
            </a:pPr>
            <a:r>
              <a:rPr lang="en-US" sz="2499">
                <a:solidFill>
                  <a:srgbClr val="FFFFFF"/>
                </a:solidFill>
                <a:latin typeface="Poppins Bold"/>
              </a:rPr>
              <a:t>Educators</a:t>
            </a:r>
          </a:p>
          <a:p>
            <a:pPr algn="l" marL="539749" indent="-269875" lvl="1">
              <a:lnSpc>
                <a:spcPts val="3749"/>
              </a:lnSpc>
              <a:buFont typeface="Arial"/>
              <a:buChar char="•"/>
            </a:pPr>
            <a:r>
              <a:rPr lang="en-US" sz="2499">
                <a:solidFill>
                  <a:srgbClr val="FFFFFF"/>
                </a:solidFill>
                <a:latin typeface="Poppins"/>
              </a:rPr>
              <a:t>Balance AI with traditional methods.</a:t>
            </a:r>
          </a:p>
          <a:p>
            <a:pPr algn="l" marL="539749" indent="-269875" lvl="1">
              <a:lnSpc>
                <a:spcPts val="3749"/>
              </a:lnSpc>
              <a:buFont typeface="Arial"/>
              <a:buChar char="•"/>
            </a:pPr>
            <a:r>
              <a:rPr lang="en-US" sz="2499">
                <a:solidFill>
                  <a:srgbClr val="FFFFFF"/>
                </a:solidFill>
                <a:latin typeface="Poppins"/>
              </a:rPr>
              <a:t>Participate in AI training programs.</a:t>
            </a:r>
          </a:p>
          <a:p>
            <a:pPr algn="l" marL="539749" indent="-269875" lvl="1">
              <a:lnSpc>
                <a:spcPts val="3749"/>
              </a:lnSpc>
              <a:buFont typeface="Arial"/>
              <a:buChar char="•"/>
            </a:pPr>
            <a:r>
              <a:rPr lang="en-US" sz="2499">
                <a:solidFill>
                  <a:srgbClr val="FFFFFF"/>
                </a:solidFill>
                <a:latin typeface="Poppins"/>
              </a:rPr>
              <a:t>Maintain transparency with students and parents.</a:t>
            </a:r>
          </a:p>
          <a:p>
            <a:pPr algn="l">
              <a:lnSpc>
                <a:spcPts val="3749"/>
              </a:lnSpc>
            </a:pPr>
            <a:r>
              <a:rPr lang="en-US" sz="2499">
                <a:solidFill>
                  <a:srgbClr val="FFFFFF"/>
                </a:solidFill>
                <a:latin typeface="Poppins Bold"/>
              </a:rPr>
              <a:t>Learners</a:t>
            </a:r>
          </a:p>
          <a:p>
            <a:pPr algn="l" marL="539749" indent="-269875" lvl="1">
              <a:lnSpc>
                <a:spcPts val="3749"/>
              </a:lnSpc>
              <a:buFont typeface="Arial"/>
              <a:buChar char="•"/>
            </a:pPr>
            <a:r>
              <a:rPr lang="en-US" sz="2499">
                <a:solidFill>
                  <a:srgbClr val="FFFFFF"/>
                </a:solidFill>
                <a:latin typeface="Poppins"/>
              </a:rPr>
              <a:t>Understand AI's impact on learning and privacy.</a:t>
            </a:r>
          </a:p>
          <a:p>
            <a:pPr algn="l" marL="539749" indent="-269875" lvl="1">
              <a:lnSpc>
                <a:spcPts val="3749"/>
              </a:lnSpc>
              <a:buFont typeface="Arial"/>
              <a:buChar char="•"/>
            </a:pPr>
            <a:r>
              <a:rPr lang="en-US" sz="2499">
                <a:solidFill>
                  <a:srgbClr val="FFFFFF"/>
                </a:solidFill>
                <a:latin typeface="Poppins"/>
              </a:rPr>
              <a:t>Use AI tools responsibly.</a:t>
            </a:r>
          </a:p>
          <a:p>
            <a:pPr algn="l" marL="539749" indent="-269875" lvl="1">
              <a:lnSpc>
                <a:spcPts val="3749"/>
              </a:lnSpc>
              <a:buFont typeface="Arial"/>
              <a:buChar char="•"/>
            </a:pPr>
            <a:r>
              <a:rPr lang="en-US" sz="2499">
                <a:solidFill>
                  <a:srgbClr val="FFFFFF"/>
                </a:solidFill>
                <a:latin typeface="Poppins"/>
              </a:rPr>
              <a:t>Provide feedback to improve AI technologies.</a:t>
            </a:r>
          </a:p>
          <a:p>
            <a:pPr algn="l">
              <a:lnSpc>
                <a:spcPts val="3749"/>
              </a:lnSpc>
            </a:pPr>
          </a:p>
          <a:p>
            <a:pPr algn="l">
              <a:lnSpc>
                <a:spcPts val="3749"/>
              </a:lnSpc>
            </a:pPr>
            <a:r>
              <a:rPr lang="en-US" sz="2499">
                <a:solidFill>
                  <a:srgbClr val="FFFFFF"/>
                </a:solidFill>
                <a:latin typeface="Poppins Bold"/>
              </a:rPr>
              <a:t>Comprehensive Approach</a:t>
            </a:r>
          </a:p>
          <a:p>
            <a:pPr algn="l">
              <a:lnSpc>
                <a:spcPts val="3749"/>
              </a:lnSpc>
            </a:pPr>
            <a:r>
              <a:rPr lang="en-US" sz="2499">
                <a:solidFill>
                  <a:srgbClr val="FFFFFF"/>
                </a:solidFill>
                <a:latin typeface="Poppins"/>
              </a:rPr>
              <a:t>Combining both frameworks ensures AI in education maximizes benefits and adheres to essential moral principles, fostering a just and effective educational system.</a:t>
            </a:r>
          </a:p>
        </p:txBody>
      </p:sp>
      <p:sp>
        <p:nvSpPr>
          <p:cNvPr name="AutoShape 5" id="5"/>
          <p:cNvSpPr/>
          <p:nvPr/>
        </p:nvSpPr>
        <p:spPr>
          <a:xfrm>
            <a:off x="822848" y="1747837"/>
            <a:ext cx="6976198" cy="19050"/>
          </a:xfrm>
          <a:prstGeom prst="line">
            <a:avLst/>
          </a:prstGeom>
          <a:ln cap="flat" w="38100">
            <a:solidFill>
              <a:srgbClr val="FFFFFF"/>
            </a:solidFill>
            <a:prstDash val="solid"/>
            <a:headEnd type="none" len="sm" w="sm"/>
            <a:tailEnd type="none" len="sm" w="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DAGGGeWhm3Q</dc:identifier>
  <dcterms:modified xsi:type="dcterms:W3CDTF">2011-08-01T06:04:30Z</dcterms:modified>
  <cp:revision>1</cp:revision>
  <dc:title>Team 8 - Data Ethics Project</dc:title>
</cp:coreProperties>
</file>

<file path=docProps/thumbnail.jpeg>
</file>